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1" r:id="rId2"/>
    <p:sldId id="2563" r:id="rId3"/>
    <p:sldId id="2562" r:id="rId4"/>
    <p:sldId id="2564" r:id="rId5"/>
    <p:sldId id="2565" r:id="rId6"/>
    <p:sldId id="2567" r:id="rId7"/>
    <p:sldId id="2568" r:id="rId8"/>
    <p:sldId id="2569" r:id="rId9"/>
    <p:sldId id="2570" r:id="rId10"/>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3" d="100"/>
          <a:sy n="113" d="100"/>
        </p:scale>
        <p:origin x="51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jpeg>
</file>

<file path=ppt/media/image2.jpeg>
</file>

<file path=ppt/media/image3.png>
</file>

<file path=ppt/media/image4.svg>
</file>

<file path=ppt/media/image5.jpeg>
</file>

<file path=ppt/media/image6.pn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4D3CE9-6882-4170-A47D-A51D514C9CDB}" type="datetimeFigureOut">
              <a:rPr lang="es-AR" smtClean="0"/>
              <a:t>23/8/2024</a:t>
            </a:fld>
            <a:endParaRPr lang="es-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2923C-BAE4-432D-981C-6181A5CE9604}" type="slidenum">
              <a:rPr lang="es-AR" smtClean="0"/>
              <a:t>‹Nº›</a:t>
            </a:fld>
            <a:endParaRPr lang="es-AR"/>
          </a:p>
        </p:txBody>
      </p:sp>
    </p:spTree>
    <p:extLst>
      <p:ext uri="{BB962C8B-B14F-4D97-AF65-F5344CB8AC3E}">
        <p14:creationId xmlns:p14="http://schemas.microsoft.com/office/powerpoint/2010/main" val="1685980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dirty="0"/>
              <a:t>¡Bienvenidos a esta presentación sobre el Sistema de Reserva de Espacios! Este sistema ha sido diseñado para empresas que han migrado a oficinas más pequeñas y adoptado el trabajo híbrido después de la pandemia. Permite la gestión de espacios para reuniones y trabajos colaborativos.</a:t>
            </a:r>
          </a:p>
        </p:txBody>
      </p:sp>
      <p:sp>
        <p:nvSpPr>
          <p:cNvPr id="4" name="Slide Number Placeholder 3"/>
          <p:cNvSpPr>
            <a:spLocks noGrp="1"/>
          </p:cNvSpPr>
          <p:nvPr>
            <p:ph type="sldNum" sz="quarter" idx="5"/>
          </p:nvPr>
        </p:nvSpPr>
        <p:spPr/>
        <p:txBody>
          <a:bodyPr/>
          <a:lstStyle/>
          <a:p>
            <a:fld id="{9FA2C05D-1389-4207-9965-82B9A20B2689}" type="slidenum">
              <a:rPr lang="es-AR" smtClean="0"/>
              <a:t>1</a:t>
            </a:fld>
            <a:endParaRPr lang="es-AR" dirty="0"/>
          </a:p>
        </p:txBody>
      </p:sp>
    </p:spTree>
    <p:extLst>
      <p:ext uri="{BB962C8B-B14F-4D97-AF65-F5344CB8AC3E}">
        <p14:creationId xmlns:p14="http://schemas.microsoft.com/office/powerpoint/2010/main" val="3377962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a:t>El módulo de Gestión de Espacios permite a los administradores registrar, actualizar y eliminar espacios disponibles para reservas. Además, los detalles como nombre, ubicación y capacidad se pueden proporcionar para facilitar el proceso de reserva de espacios.</a:t>
            </a:r>
          </a:p>
        </p:txBody>
      </p:sp>
      <p:sp>
        <p:nvSpPr>
          <p:cNvPr id="4" name="Slide Number Placeholder 3"/>
          <p:cNvSpPr>
            <a:spLocks noGrp="1"/>
          </p:cNvSpPr>
          <p:nvPr>
            <p:ph type="sldNum" sz="quarter" idx="5"/>
          </p:nvPr>
        </p:nvSpPr>
        <p:spPr/>
        <p:txBody>
          <a:bodyPr/>
          <a:lstStyle/>
          <a:p>
            <a:fld id="{9FA2C05D-1389-4207-9965-82B9A20B2689}" type="slidenum">
              <a:rPr lang="es-AR" smtClean="0"/>
              <a:t>2</a:t>
            </a:fld>
            <a:endParaRPr lang="es-AR"/>
          </a:p>
        </p:txBody>
      </p:sp>
    </p:spTree>
    <p:extLst>
      <p:ext uri="{BB962C8B-B14F-4D97-AF65-F5344CB8AC3E}">
        <p14:creationId xmlns:p14="http://schemas.microsoft.com/office/powerpoint/2010/main" val="801911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a:t>La gestión de usuarios es esencial para el correcto funcionamiento del Sistema de Reserva de Espacios. Este módulo permite el registro, inicio de sesión y actualización de perfiles de los empleados. Además, los administradores pueden asignar roles y gestionar permisos para controlar el acceso a diferentes funcionalidades.</a:t>
            </a:r>
          </a:p>
        </p:txBody>
      </p:sp>
      <p:sp>
        <p:nvSpPr>
          <p:cNvPr id="4" name="Slide Number Placeholder 3"/>
          <p:cNvSpPr>
            <a:spLocks noGrp="1"/>
          </p:cNvSpPr>
          <p:nvPr>
            <p:ph type="sldNum" sz="quarter" idx="5"/>
          </p:nvPr>
        </p:nvSpPr>
        <p:spPr/>
        <p:txBody>
          <a:bodyPr/>
          <a:lstStyle/>
          <a:p>
            <a:fld id="{9FA2C05D-1389-4207-9965-82B9A20B2689}" type="slidenum">
              <a:rPr lang="es-AR" smtClean="0"/>
              <a:t>3</a:t>
            </a:fld>
            <a:endParaRPr lang="es-AR"/>
          </a:p>
        </p:txBody>
      </p:sp>
    </p:spTree>
    <p:extLst>
      <p:ext uri="{BB962C8B-B14F-4D97-AF65-F5344CB8AC3E}">
        <p14:creationId xmlns:p14="http://schemas.microsoft.com/office/powerpoint/2010/main" val="39989900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a:t>La Gestión de Reservas es el módulo principal del Sistema de Reserva de Espacios. Permite a los empleados reservar espacios en la oficina para reuniones o colaboraciones. Además, los empleados pueden gestionar sus reservas, cancelando o modificando según sea necesario, optimizando así el uso del tiempo en la oficina.</a:t>
            </a:r>
          </a:p>
        </p:txBody>
      </p:sp>
      <p:sp>
        <p:nvSpPr>
          <p:cNvPr id="4" name="Slide Number Placeholder 3"/>
          <p:cNvSpPr>
            <a:spLocks noGrp="1"/>
          </p:cNvSpPr>
          <p:nvPr>
            <p:ph type="sldNum" sz="quarter" idx="5"/>
          </p:nvPr>
        </p:nvSpPr>
        <p:spPr/>
        <p:txBody>
          <a:bodyPr/>
          <a:lstStyle/>
          <a:p>
            <a:fld id="{9FA2C05D-1389-4207-9965-82B9A20B2689}" type="slidenum">
              <a:rPr lang="es-AR" smtClean="0"/>
              <a:t>4</a:t>
            </a:fld>
            <a:endParaRPr lang="es-AR"/>
          </a:p>
        </p:txBody>
      </p:sp>
    </p:spTree>
    <p:extLst>
      <p:ext uri="{BB962C8B-B14F-4D97-AF65-F5344CB8AC3E}">
        <p14:creationId xmlns:p14="http://schemas.microsoft.com/office/powerpoint/2010/main" val="1648834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a:t>Además de la gestión de reservas, el Sistema de Reserva de Espacios también permite a los administradores generar informes de uso y disponibilidad de espacios. Los empleados también pueden ver sus propios informes de reservas para monitorear su uso de espacios y tiempo en la oficina.</a:t>
            </a:r>
          </a:p>
        </p:txBody>
      </p:sp>
      <p:sp>
        <p:nvSpPr>
          <p:cNvPr id="4" name="Slide Number Placeholder 3"/>
          <p:cNvSpPr>
            <a:spLocks noGrp="1"/>
          </p:cNvSpPr>
          <p:nvPr>
            <p:ph type="sldNum" sz="quarter" idx="5"/>
          </p:nvPr>
        </p:nvSpPr>
        <p:spPr/>
        <p:txBody>
          <a:bodyPr/>
          <a:lstStyle/>
          <a:p>
            <a:fld id="{9FA2C05D-1389-4207-9965-82B9A20B2689}" type="slidenum">
              <a:rPr lang="es-AR" smtClean="0"/>
              <a:t>5</a:t>
            </a:fld>
            <a:endParaRPr lang="es-AR"/>
          </a:p>
        </p:txBody>
      </p:sp>
    </p:spTree>
    <p:extLst>
      <p:ext uri="{BB962C8B-B14F-4D97-AF65-F5344CB8AC3E}">
        <p14:creationId xmlns:p14="http://schemas.microsoft.com/office/powerpoint/2010/main" val="37816900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a:t>El Sistema de Reserva de Espacios se puede integrar con sistemas de correo electrónico y calendario para facilitar el proceso de reserva de espacios. Además, los empleados pueden ver sus calendarios de reservas en línea para tener una vista clara de sus reservas en un solo lugar.</a:t>
            </a:r>
          </a:p>
        </p:txBody>
      </p:sp>
      <p:sp>
        <p:nvSpPr>
          <p:cNvPr id="4" name="Slide Number Placeholder 3"/>
          <p:cNvSpPr>
            <a:spLocks noGrp="1"/>
          </p:cNvSpPr>
          <p:nvPr>
            <p:ph type="sldNum" sz="quarter" idx="5"/>
          </p:nvPr>
        </p:nvSpPr>
        <p:spPr/>
        <p:txBody>
          <a:bodyPr/>
          <a:lstStyle/>
          <a:p>
            <a:fld id="{9FA2C05D-1389-4207-9965-82B9A20B2689}" type="slidenum">
              <a:rPr lang="es-AR" smtClean="0"/>
              <a:t>6</a:t>
            </a:fld>
            <a:endParaRPr lang="es-AR"/>
          </a:p>
        </p:txBody>
      </p:sp>
    </p:spTree>
    <p:extLst>
      <p:ext uri="{BB962C8B-B14F-4D97-AF65-F5344CB8AC3E}">
        <p14:creationId xmlns:p14="http://schemas.microsoft.com/office/powerpoint/2010/main" val="3786427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a:t>La seguridad es una prioridad en el Sistema de Reserva de Espacios. Utiliza cifrado de extremo a extremo para proteger la información del usuario. Además, los empleados deben autenticarse para acceder al sistema y realizar reservas.</a:t>
            </a:r>
          </a:p>
        </p:txBody>
      </p:sp>
      <p:sp>
        <p:nvSpPr>
          <p:cNvPr id="4" name="Slide Number Placeholder 3"/>
          <p:cNvSpPr>
            <a:spLocks noGrp="1"/>
          </p:cNvSpPr>
          <p:nvPr>
            <p:ph type="sldNum" sz="quarter" idx="5"/>
          </p:nvPr>
        </p:nvSpPr>
        <p:spPr/>
        <p:txBody>
          <a:bodyPr/>
          <a:lstStyle/>
          <a:p>
            <a:fld id="{9FA2C05D-1389-4207-9965-82B9A20B2689}" type="slidenum">
              <a:rPr lang="es-AR" smtClean="0"/>
              <a:t>7</a:t>
            </a:fld>
            <a:endParaRPr lang="es-AR"/>
          </a:p>
        </p:txBody>
      </p:sp>
    </p:spTree>
    <p:extLst>
      <p:ext uri="{BB962C8B-B14F-4D97-AF65-F5344CB8AC3E}">
        <p14:creationId xmlns:p14="http://schemas.microsoft.com/office/powerpoint/2010/main" val="12666774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a:t>El Sistema de Reserva de Espacios ofrece varios beneficios para las empresas que adoptan el trabajo híbrido. Facilita la programación de reuniones y colaboraciones, optimiza el uso de espacios y el tiempo en la oficina, y mejora la transparencia sobre el uso de los espacios en la oficina.</a:t>
            </a:r>
          </a:p>
        </p:txBody>
      </p:sp>
      <p:sp>
        <p:nvSpPr>
          <p:cNvPr id="4" name="Slide Number Placeholder 3"/>
          <p:cNvSpPr>
            <a:spLocks noGrp="1"/>
          </p:cNvSpPr>
          <p:nvPr>
            <p:ph type="sldNum" sz="quarter" idx="5"/>
          </p:nvPr>
        </p:nvSpPr>
        <p:spPr/>
        <p:txBody>
          <a:bodyPr/>
          <a:lstStyle/>
          <a:p>
            <a:fld id="{9FA2C05D-1389-4207-9965-82B9A20B2689}" type="slidenum">
              <a:rPr lang="es-AR" smtClean="0"/>
              <a:t>8</a:t>
            </a:fld>
            <a:endParaRPr lang="es-AR"/>
          </a:p>
        </p:txBody>
      </p:sp>
    </p:spTree>
    <p:extLst>
      <p:ext uri="{BB962C8B-B14F-4D97-AF65-F5344CB8AC3E}">
        <p14:creationId xmlns:p14="http://schemas.microsoft.com/office/powerpoint/2010/main" val="2051198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AR"/>
              <a:t>¡Gracias por su atención! Esperamos que esta presentación haya sido útil para comprender el Sistema de Reserva de Espacios para empresas que adoptan el trabajo híbrido después de la pandemia.</a:t>
            </a:r>
          </a:p>
        </p:txBody>
      </p:sp>
      <p:sp>
        <p:nvSpPr>
          <p:cNvPr id="4" name="Slide Number Placeholder 3"/>
          <p:cNvSpPr>
            <a:spLocks noGrp="1"/>
          </p:cNvSpPr>
          <p:nvPr>
            <p:ph type="sldNum" sz="quarter" idx="5"/>
          </p:nvPr>
        </p:nvSpPr>
        <p:spPr/>
        <p:txBody>
          <a:bodyPr/>
          <a:lstStyle/>
          <a:p>
            <a:fld id="{9FA2C05D-1389-4207-9965-82B9A20B2689}" type="slidenum">
              <a:rPr lang="es-AR" smtClean="0"/>
              <a:t>9</a:t>
            </a:fld>
            <a:endParaRPr lang="es-AR"/>
          </a:p>
        </p:txBody>
      </p:sp>
    </p:spTree>
    <p:extLst>
      <p:ext uri="{BB962C8B-B14F-4D97-AF65-F5344CB8AC3E}">
        <p14:creationId xmlns:p14="http://schemas.microsoft.com/office/powerpoint/2010/main" val="2886856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8/23/2024</a:t>
            </a:fld>
            <a:endParaRPr lang="en-US" dirty="0"/>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18423915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8/23/2024</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1812037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8/23/2024</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1807784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8/23/2024</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1587407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8/23/2024</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3925183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8/23/2024</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6205561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8/23/2024</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28388036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8/23/2024</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3213673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8/23/2024</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2844224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8/23/2024</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37012884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8/23/2024</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1909105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chemeClr val="tx1">
                    <a:lumMod val="65000"/>
                    <a:lumOff val="35000"/>
                  </a:schemeClr>
                </a:solidFill>
                <a:latin typeface="AvenirNext LT Pro Medium" panose="020B0504020202020204" pitchFamily="34" charset="0"/>
              </a:rPr>
              <a:t> </a:t>
            </a: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chemeClr val="tx1">
                    <a:lumMod val="65000"/>
                    <a:lumOff val="35000"/>
                  </a:schemeClr>
                </a:solidFill>
                <a:latin typeface="AvenirNext LT Pro Medium" panose="020B0504020202020204" pitchFamily="34" charset="0"/>
              </a:rPr>
              <a:t> </a:t>
            </a: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8/23/2024</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‹Nº›</a:t>
            </a:fld>
            <a:endParaRPr lang="en-US"/>
          </a:p>
        </p:txBody>
      </p:sp>
    </p:spTree>
    <p:extLst>
      <p:ext uri="{BB962C8B-B14F-4D97-AF65-F5344CB8AC3E}">
        <p14:creationId xmlns:p14="http://schemas.microsoft.com/office/powerpoint/2010/main" val="38769147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0.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10.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Hướng dẫn cách tạo css background color gradient đầy ấn tượng cho website">
            <a:extLst>
              <a:ext uri="{FF2B5EF4-FFF2-40B4-BE49-F238E27FC236}">
                <a16:creationId xmlns:a16="http://schemas.microsoft.com/office/drawing/2014/main" id="{4284AE92-FF8A-E867-1067-D90F3FC821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FCC2941-82A5-052B-1885-F29EE7922E3B}"/>
              </a:ext>
            </a:extLst>
          </p:cNvPr>
          <p:cNvSpPr>
            <a:spLocks noGrp="1"/>
          </p:cNvSpPr>
          <p:nvPr>
            <p:ph type="ctrTitle" idx="4294967295"/>
          </p:nvPr>
        </p:nvSpPr>
        <p:spPr>
          <a:xfrm>
            <a:off x="2446102" y="1492546"/>
            <a:ext cx="6997700" cy="939800"/>
          </a:xfrm>
        </p:spPr>
        <p:txBody>
          <a:bodyPr anchor="ctr">
            <a:normAutofit fontScale="90000"/>
          </a:bodyPr>
          <a:lstStyle/>
          <a:p>
            <a:r>
              <a:rPr lang="es-AR" sz="4000" dirty="0"/>
              <a:t>Sistema de Reserva de Espacios</a:t>
            </a:r>
          </a:p>
        </p:txBody>
      </p:sp>
      <p:pic>
        <p:nvPicPr>
          <p:cNvPr id="5" name="Picture 4" descr="A group of people sitting at desks in an office&#10;&#10;Description automatically generated">
            <a:extLst>
              <a:ext uri="{FF2B5EF4-FFF2-40B4-BE49-F238E27FC236}">
                <a16:creationId xmlns:a16="http://schemas.microsoft.com/office/drawing/2014/main" id="{22DDEBF0-F438-E9E4-AA29-E81D8CCE3AB9}"/>
              </a:ext>
            </a:extLst>
          </p:cNvPr>
          <p:cNvPicPr>
            <a:picLocks noChangeAspect="1"/>
          </p:cNvPicPr>
          <p:nvPr/>
        </p:nvPicPr>
        <p:blipFill>
          <a:blip r:embed="rId4">
            <a:extLst>
              <a:ext uri="{28A0092B-C50C-407E-A947-70E740481C1C}">
                <a14:useLocalDpi xmlns:a14="http://schemas.microsoft.com/office/drawing/2010/main" val="0"/>
              </a:ext>
            </a:extLst>
          </a:blip>
          <a:srcRect t="13096" r="-1" b="11899"/>
          <a:stretch/>
        </p:blipFill>
        <p:spPr>
          <a:xfrm>
            <a:off x="2520950" y="2564984"/>
            <a:ext cx="6997700" cy="3689887"/>
          </a:xfrm>
          <a:prstGeom prst="rect">
            <a:avLst/>
          </a:prstGeom>
        </p:spPr>
      </p:pic>
      <p:pic>
        <p:nvPicPr>
          <p:cNvPr id="7" name="Graphic 6">
            <a:extLst>
              <a:ext uri="{FF2B5EF4-FFF2-40B4-BE49-F238E27FC236}">
                <a16:creationId xmlns:a16="http://schemas.microsoft.com/office/drawing/2014/main" id="{61490826-12E0-8A9A-92D6-9802E0252B1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909504" y="238542"/>
            <a:ext cx="4070896" cy="1269731"/>
          </a:xfrm>
          <a:prstGeom prst="rect">
            <a:avLst/>
          </a:prstGeom>
        </p:spPr>
      </p:pic>
    </p:spTree>
    <p:extLst>
      <p:ext uri="{BB962C8B-B14F-4D97-AF65-F5344CB8AC3E}">
        <p14:creationId xmlns:p14="http://schemas.microsoft.com/office/powerpoint/2010/main" val="2530159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3" name="Rectangle 342">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45" name="Freeform: Shape 344">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347" name="Freeform: Shape 346">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349" name="Freeform: Shape 348">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51"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352" name="Freeform: Shape 351">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53" name="Freeform: Shape 352">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54" name="Freeform: Shape 353">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55" name="Freeform: Shape 354">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56" name="Freeform: Shape 355">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57" name="Freeform: Shape 356">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58" name="Freeform: Shape 357">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360"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361" name="Freeform: Shape 360">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62" name="Freeform: Shape 361">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63" name="Freeform: Shape 362">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64" name="Freeform: Shape 363">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65" name="Freeform: Shape 364">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66" name="Freeform: Shape 365">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67" name="Freeform: Shape 366">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dirty="0"/>
            </a:p>
          </p:txBody>
        </p:sp>
      </p:grpSp>
      <p:sp useBgFill="1">
        <p:nvSpPr>
          <p:cNvPr id="369" name="Rectangle 36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71" name="Rectangle 37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73" name="Top left">
            <a:extLst>
              <a:ext uri="{FF2B5EF4-FFF2-40B4-BE49-F238E27FC236}">
                <a16:creationId xmlns:a16="http://schemas.microsoft.com/office/drawing/2014/main" id="{A345EEC5-ECAA-408B-B9D7-1C0E1102C16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374" name="Freeform: Shape 373">
              <a:extLst>
                <a:ext uri="{FF2B5EF4-FFF2-40B4-BE49-F238E27FC236}">
                  <a16:creationId xmlns:a16="http://schemas.microsoft.com/office/drawing/2014/main" id="{C09B09D8-FF9D-4CE5-853B-3BA46FD5C3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75" name="Freeform: Shape 374">
              <a:extLst>
                <a:ext uri="{FF2B5EF4-FFF2-40B4-BE49-F238E27FC236}">
                  <a16:creationId xmlns:a16="http://schemas.microsoft.com/office/drawing/2014/main" id="{7DC978A2-F53F-4B72-9BAC-5F78F00B6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76" name="Freeform: Shape 375">
              <a:extLst>
                <a:ext uri="{FF2B5EF4-FFF2-40B4-BE49-F238E27FC236}">
                  <a16:creationId xmlns:a16="http://schemas.microsoft.com/office/drawing/2014/main" id="{4F73D09D-1DE1-441E-88F5-CD2CBAB88D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77" name="Freeform: Shape 376">
              <a:extLst>
                <a:ext uri="{FF2B5EF4-FFF2-40B4-BE49-F238E27FC236}">
                  <a16:creationId xmlns:a16="http://schemas.microsoft.com/office/drawing/2014/main" id="{9DE61DBF-5FB0-4603-BE95-C566DD48BE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78" name="Freeform: Shape 377">
              <a:extLst>
                <a:ext uri="{FF2B5EF4-FFF2-40B4-BE49-F238E27FC236}">
                  <a16:creationId xmlns:a16="http://schemas.microsoft.com/office/drawing/2014/main" id="{D8C89DF5-F013-4C54-B9AD-2E158706C2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79" name="Freeform: Shape 378">
              <a:extLst>
                <a:ext uri="{FF2B5EF4-FFF2-40B4-BE49-F238E27FC236}">
                  <a16:creationId xmlns:a16="http://schemas.microsoft.com/office/drawing/2014/main" id="{9ED89947-A3CF-4B11-8DE7-5D07A57CB9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80" name="Freeform: Shape 379">
              <a:extLst>
                <a:ext uri="{FF2B5EF4-FFF2-40B4-BE49-F238E27FC236}">
                  <a16:creationId xmlns:a16="http://schemas.microsoft.com/office/drawing/2014/main" id="{D3E24021-DB80-451B-96A6-0D21AC0C84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81" name="Freeform: Shape 380">
              <a:extLst>
                <a:ext uri="{FF2B5EF4-FFF2-40B4-BE49-F238E27FC236}">
                  <a16:creationId xmlns:a16="http://schemas.microsoft.com/office/drawing/2014/main" id="{2BDA2B48-4CD9-45C3-8F12-212553367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383" name="Bottom Right">
            <a:extLst>
              <a:ext uri="{FF2B5EF4-FFF2-40B4-BE49-F238E27FC236}">
                <a16:creationId xmlns:a16="http://schemas.microsoft.com/office/drawing/2014/main" id="{F0A218EB-ECC2-4D0D-9EDC-F5CB062CAD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384" name="Freeform: Shape 383">
              <a:extLst>
                <a:ext uri="{FF2B5EF4-FFF2-40B4-BE49-F238E27FC236}">
                  <a16:creationId xmlns:a16="http://schemas.microsoft.com/office/drawing/2014/main" id="{E419D1C3-874F-4BF6-A356-1EA4A20D49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85" name="Graphic 157">
              <a:extLst>
                <a:ext uri="{FF2B5EF4-FFF2-40B4-BE49-F238E27FC236}">
                  <a16:creationId xmlns:a16="http://schemas.microsoft.com/office/drawing/2014/main" id="{4AC4AE33-203A-4A93-8263-6CC6BB608FD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387" name="Freeform: Shape 386">
                <a:extLst>
                  <a:ext uri="{FF2B5EF4-FFF2-40B4-BE49-F238E27FC236}">
                    <a16:creationId xmlns:a16="http://schemas.microsoft.com/office/drawing/2014/main" id="{1F15373C-6DCA-4058-94CC-6476950E5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88" name="Freeform: Shape 387">
                <a:extLst>
                  <a:ext uri="{FF2B5EF4-FFF2-40B4-BE49-F238E27FC236}">
                    <a16:creationId xmlns:a16="http://schemas.microsoft.com/office/drawing/2014/main" id="{961BE5B1-15E0-484D-8B21-F6BA455B2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89" name="Freeform: Shape 388">
                <a:extLst>
                  <a:ext uri="{FF2B5EF4-FFF2-40B4-BE49-F238E27FC236}">
                    <a16:creationId xmlns:a16="http://schemas.microsoft.com/office/drawing/2014/main" id="{81167C23-6882-4551-BF77-DF537E736E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90" name="Freeform: Shape 389">
                <a:extLst>
                  <a:ext uri="{FF2B5EF4-FFF2-40B4-BE49-F238E27FC236}">
                    <a16:creationId xmlns:a16="http://schemas.microsoft.com/office/drawing/2014/main" id="{50749460-4B9F-4DE4-9931-7B5831D68F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91" name="Freeform: Shape 390">
                <a:extLst>
                  <a:ext uri="{FF2B5EF4-FFF2-40B4-BE49-F238E27FC236}">
                    <a16:creationId xmlns:a16="http://schemas.microsoft.com/office/drawing/2014/main" id="{A567746C-E54C-4865-ACF1-CD31DD1D8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92" name="Freeform: Shape 391">
                <a:extLst>
                  <a:ext uri="{FF2B5EF4-FFF2-40B4-BE49-F238E27FC236}">
                    <a16:creationId xmlns:a16="http://schemas.microsoft.com/office/drawing/2014/main" id="{9E7B0826-2FBE-4B23-B784-BB7CDA8B3A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93" name="Freeform: Shape 392">
                <a:extLst>
                  <a:ext uri="{FF2B5EF4-FFF2-40B4-BE49-F238E27FC236}">
                    <a16:creationId xmlns:a16="http://schemas.microsoft.com/office/drawing/2014/main" id="{FDF54EDF-BA0A-440F-B20A-2A76BFE15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386" name="Freeform: Shape 385">
              <a:extLst>
                <a:ext uri="{FF2B5EF4-FFF2-40B4-BE49-F238E27FC236}">
                  <a16:creationId xmlns:a16="http://schemas.microsoft.com/office/drawing/2014/main" id="{A53B2ADC-F80C-403E-B1CA-BCFED2CE5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3" name="Picture 2" descr="Hướng dẫn cách tạo css background color gradient đầy ấn tượng cho website">
            <a:extLst>
              <a:ext uri="{FF2B5EF4-FFF2-40B4-BE49-F238E27FC236}">
                <a16:creationId xmlns:a16="http://schemas.microsoft.com/office/drawing/2014/main" id="{17FD9818-71B1-1446-D564-5E9AC4BC7E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2" y="-8954"/>
            <a:ext cx="12261284" cy="68969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ACBE992-1796-A487-D9D7-8337F999FFB1}"/>
              </a:ext>
            </a:extLst>
          </p:cNvPr>
          <p:cNvSpPr>
            <a:spLocks noGrp="1"/>
          </p:cNvSpPr>
          <p:nvPr>
            <p:ph type="title"/>
          </p:nvPr>
        </p:nvSpPr>
        <p:spPr>
          <a:xfrm>
            <a:off x="690613" y="354523"/>
            <a:ext cx="5485446" cy="965429"/>
          </a:xfrm>
        </p:spPr>
        <p:txBody>
          <a:bodyPr vert="horz" lIns="91440" tIns="45720" rIns="91440" bIns="45720" rtlCol="0" anchor="ctr">
            <a:normAutofit/>
          </a:bodyPr>
          <a:lstStyle/>
          <a:p>
            <a:r>
              <a:rPr lang="en-US" kern="1200" dirty="0">
                <a:solidFill>
                  <a:schemeClr val="tx2"/>
                </a:solidFill>
                <a:latin typeface="Aptos" panose="020B0004020202020204" pitchFamily="34" charset="0"/>
              </a:rPr>
              <a:t>Gestión de </a:t>
            </a:r>
            <a:r>
              <a:rPr lang="es-PE" dirty="0">
                <a:latin typeface="Aptos" panose="020B0004020202020204" pitchFamily="34" charset="0"/>
              </a:rPr>
              <a:t>e</a:t>
            </a:r>
            <a:r>
              <a:rPr lang="es-PE" kern="1200" dirty="0">
                <a:solidFill>
                  <a:schemeClr val="tx2"/>
                </a:solidFill>
                <a:latin typeface="Aptos" panose="020B0004020202020204" pitchFamily="34" charset="0"/>
              </a:rPr>
              <a:t>spacios</a:t>
            </a:r>
          </a:p>
        </p:txBody>
      </p:sp>
      <p:pic>
        <p:nvPicPr>
          <p:cNvPr id="1026" name="Picture 2" descr="people doing office works">
            <a:extLst>
              <a:ext uri="{FF2B5EF4-FFF2-40B4-BE49-F238E27FC236}">
                <a16:creationId xmlns:a16="http://schemas.microsoft.com/office/drawing/2014/main" id="{467BE1B3-6E42-8293-C4FD-B76B659FE1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61757" y="1829135"/>
            <a:ext cx="5752598" cy="3835065"/>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6">
            <a:extLst>
              <a:ext uri="{FF2B5EF4-FFF2-40B4-BE49-F238E27FC236}">
                <a16:creationId xmlns:a16="http://schemas.microsoft.com/office/drawing/2014/main" id="{CA10C12E-AF30-0558-34C0-44FAA9B2885B}"/>
              </a:ext>
            </a:extLst>
          </p:cNvPr>
          <p:cNvSpPr txBox="1"/>
          <p:nvPr/>
        </p:nvSpPr>
        <p:spPr>
          <a:xfrm>
            <a:off x="653816" y="1829135"/>
            <a:ext cx="5230517" cy="1754326"/>
          </a:xfrm>
          <a:prstGeom prst="rect">
            <a:avLst/>
          </a:prstGeom>
          <a:noFill/>
        </p:spPr>
        <p:txBody>
          <a:bodyPr wrap="square" rtlCol="0">
            <a:spAutoFit/>
          </a:bodyPr>
          <a:lstStyle/>
          <a:p>
            <a:r>
              <a:rPr lang="es-PE" b="1" dirty="0">
                <a:latin typeface="Aptos" panose="020B0004020202020204" pitchFamily="34" charset="0"/>
              </a:rPr>
              <a:t>Registro de espacios: </a:t>
            </a:r>
            <a:r>
              <a:rPr lang="es-PE" dirty="0">
                <a:latin typeface="Aptos" panose="020B0004020202020204" pitchFamily="34" charset="0"/>
              </a:rPr>
              <a:t>Los administradores registran espacios disponibles, añadiendo detalles como nombre, ubicación y capacidad. El sistema guarda esta información para que los empleados puedan hacer reservas.</a:t>
            </a:r>
          </a:p>
          <a:p>
            <a:endParaRPr lang="es-PE" dirty="0"/>
          </a:p>
        </p:txBody>
      </p:sp>
      <p:sp>
        <p:nvSpPr>
          <p:cNvPr id="8" name="CuadroTexto 7">
            <a:extLst>
              <a:ext uri="{FF2B5EF4-FFF2-40B4-BE49-F238E27FC236}">
                <a16:creationId xmlns:a16="http://schemas.microsoft.com/office/drawing/2014/main" id="{2BF97CCB-A7A4-1127-4FB3-94F2420D2684}"/>
              </a:ext>
            </a:extLst>
          </p:cNvPr>
          <p:cNvSpPr txBox="1"/>
          <p:nvPr/>
        </p:nvSpPr>
        <p:spPr>
          <a:xfrm>
            <a:off x="692844" y="3463920"/>
            <a:ext cx="5191489" cy="1200329"/>
          </a:xfrm>
          <a:prstGeom prst="rect">
            <a:avLst/>
          </a:prstGeom>
          <a:noFill/>
        </p:spPr>
        <p:txBody>
          <a:bodyPr wrap="square" rtlCol="0">
            <a:spAutoFit/>
          </a:bodyPr>
          <a:lstStyle/>
          <a:p>
            <a:r>
              <a:rPr lang="es-PE" b="1" dirty="0">
                <a:latin typeface="Aptos" panose="020B0004020202020204" pitchFamily="34" charset="0"/>
              </a:rPr>
              <a:t>Actualización: </a:t>
            </a:r>
            <a:r>
              <a:rPr lang="es-PE" dirty="0">
                <a:latin typeface="Aptos" panose="020B0004020202020204" pitchFamily="34" charset="0"/>
              </a:rPr>
              <a:t>Los administradores pueden modificar la información de los espacios para mantenerla actualizada</a:t>
            </a:r>
            <a:r>
              <a:rPr lang="en-US" dirty="0">
                <a:latin typeface="Aptos" panose="020B0004020202020204" pitchFamily="34" charset="0"/>
              </a:rPr>
              <a:t>.</a:t>
            </a:r>
          </a:p>
          <a:p>
            <a:endParaRPr lang="es-PE" dirty="0"/>
          </a:p>
        </p:txBody>
      </p:sp>
      <p:sp>
        <p:nvSpPr>
          <p:cNvPr id="9" name="CuadroTexto 8">
            <a:extLst>
              <a:ext uri="{FF2B5EF4-FFF2-40B4-BE49-F238E27FC236}">
                <a16:creationId xmlns:a16="http://schemas.microsoft.com/office/drawing/2014/main" id="{3CA175F2-3AFE-282C-E726-FA72BB574CDE}"/>
              </a:ext>
            </a:extLst>
          </p:cNvPr>
          <p:cNvSpPr txBox="1"/>
          <p:nvPr/>
        </p:nvSpPr>
        <p:spPr>
          <a:xfrm>
            <a:off x="690613" y="4654261"/>
            <a:ext cx="5230516" cy="1200329"/>
          </a:xfrm>
          <a:prstGeom prst="rect">
            <a:avLst/>
          </a:prstGeom>
          <a:noFill/>
        </p:spPr>
        <p:txBody>
          <a:bodyPr wrap="square" rtlCol="0">
            <a:spAutoFit/>
          </a:bodyPr>
          <a:lstStyle/>
          <a:p>
            <a:r>
              <a:rPr lang="es-PE" b="1" dirty="0">
                <a:latin typeface="Aptos" panose="020B0004020202020204" pitchFamily="34" charset="0"/>
              </a:rPr>
              <a:t>Eliminación: </a:t>
            </a:r>
            <a:r>
              <a:rPr lang="es-PE" dirty="0">
                <a:latin typeface="Aptos" panose="020B0004020202020204" pitchFamily="34" charset="0"/>
              </a:rPr>
              <a:t>Los administradores pueden eliminar espacios no disponibles. El sistema asegura que estos espacios ya no se puedan reservar.</a:t>
            </a:r>
          </a:p>
          <a:p>
            <a:endParaRPr lang="es-PE" dirty="0"/>
          </a:p>
        </p:txBody>
      </p:sp>
    </p:spTree>
    <p:extLst>
      <p:ext uri="{BB962C8B-B14F-4D97-AF65-F5344CB8AC3E}">
        <p14:creationId xmlns:p14="http://schemas.microsoft.com/office/powerpoint/2010/main" val="1674045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5" name="Rectangle 324">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26" name="Freeform: Shape 325">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327" name="Freeform: Shape 326">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328" name="Freeform: Shape 327">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29"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330" name="Freeform: Shape 329">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31" name="Freeform: Shape 330">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32" name="Freeform: Shape 331">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33" name="Freeform: Shape 332">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34" name="Freeform: Shape 333">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35" name="Freeform: Shape 334">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36" name="Freeform: Shape 335">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337"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338" name="Freeform: Shape 337">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39" name="Freeform: Shape 338">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40" name="Freeform: Shape 339">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41" name="Freeform: Shape 340">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42" name="Freeform: Shape 341">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43" name="Freeform: Shape 342">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dirty="0"/>
            </a:p>
          </p:txBody>
        </p:sp>
        <p:sp>
          <p:nvSpPr>
            <p:cNvPr id="344" name="Freeform: Shape 343">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dirty="0"/>
            </a:p>
          </p:txBody>
        </p:sp>
      </p:grpSp>
      <p:sp useBgFill="1">
        <p:nvSpPr>
          <p:cNvPr id="345" name="Rectangle 344">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46" name="Rectangle 345">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47" name="Top left">
            <a:extLst>
              <a:ext uri="{FF2B5EF4-FFF2-40B4-BE49-F238E27FC236}">
                <a16:creationId xmlns:a16="http://schemas.microsoft.com/office/drawing/2014/main" id="{E8ABCFC2-1187-4EFE-87CB-D1ABA0F5DB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300" name="Freeform: Shape 299">
              <a:extLst>
                <a:ext uri="{FF2B5EF4-FFF2-40B4-BE49-F238E27FC236}">
                  <a16:creationId xmlns:a16="http://schemas.microsoft.com/office/drawing/2014/main" id="{C4CE539D-89D1-484C-B390-9D6005029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01" name="Freeform: Shape 300">
              <a:extLst>
                <a:ext uri="{FF2B5EF4-FFF2-40B4-BE49-F238E27FC236}">
                  <a16:creationId xmlns:a16="http://schemas.microsoft.com/office/drawing/2014/main" id="{285D0A74-51B8-440F-8ADF-3F2ED1C84B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02" name="Freeform: Shape 301">
              <a:extLst>
                <a:ext uri="{FF2B5EF4-FFF2-40B4-BE49-F238E27FC236}">
                  <a16:creationId xmlns:a16="http://schemas.microsoft.com/office/drawing/2014/main" id="{A5C9E45B-6B92-475E-8B2E-97729EE8FC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48" name="Freeform: Shape 347">
              <a:extLst>
                <a:ext uri="{FF2B5EF4-FFF2-40B4-BE49-F238E27FC236}">
                  <a16:creationId xmlns:a16="http://schemas.microsoft.com/office/drawing/2014/main" id="{E7E3A49B-F12C-4355-84DE-0EF54227A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49" name="Freeform: Shape 348">
              <a:extLst>
                <a:ext uri="{FF2B5EF4-FFF2-40B4-BE49-F238E27FC236}">
                  <a16:creationId xmlns:a16="http://schemas.microsoft.com/office/drawing/2014/main" id="{3DE6BF50-27B1-444D-9E81-752674A04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50" name="Freeform: Shape 349">
              <a:extLst>
                <a:ext uri="{FF2B5EF4-FFF2-40B4-BE49-F238E27FC236}">
                  <a16:creationId xmlns:a16="http://schemas.microsoft.com/office/drawing/2014/main" id="{C8B7A474-F527-47C3-94C4-A0F4462764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51" name="Freeform: Shape 350">
              <a:extLst>
                <a:ext uri="{FF2B5EF4-FFF2-40B4-BE49-F238E27FC236}">
                  <a16:creationId xmlns:a16="http://schemas.microsoft.com/office/drawing/2014/main" id="{2D1AF5A9-1A6C-4F55-B975-879BF9EE31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dirty="0"/>
            </a:p>
          </p:txBody>
        </p:sp>
        <p:sp>
          <p:nvSpPr>
            <p:cNvPr id="352" name="Freeform: Shape 351">
              <a:extLst>
                <a:ext uri="{FF2B5EF4-FFF2-40B4-BE49-F238E27FC236}">
                  <a16:creationId xmlns:a16="http://schemas.microsoft.com/office/drawing/2014/main" id="{1039866D-1864-499B-9BD7-C8178A07F0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353" name="Bottom Right">
            <a:extLst>
              <a:ext uri="{FF2B5EF4-FFF2-40B4-BE49-F238E27FC236}">
                <a16:creationId xmlns:a16="http://schemas.microsoft.com/office/drawing/2014/main" id="{CE5E50B5-764C-4CF0-BE62-6330BDB193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354" name="Graphic 157">
              <a:extLst>
                <a:ext uri="{FF2B5EF4-FFF2-40B4-BE49-F238E27FC236}">
                  <a16:creationId xmlns:a16="http://schemas.microsoft.com/office/drawing/2014/main" id="{9C1BDBFA-B254-41ED-90D6-17F930A079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312" name="Freeform: Shape 311">
                <a:extLst>
                  <a:ext uri="{FF2B5EF4-FFF2-40B4-BE49-F238E27FC236}">
                    <a16:creationId xmlns:a16="http://schemas.microsoft.com/office/drawing/2014/main" id="{1E84A133-F5D3-4950-9DC9-A3DEEEBC95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5" name="Freeform: Shape 354">
                <a:extLst>
                  <a:ext uri="{FF2B5EF4-FFF2-40B4-BE49-F238E27FC236}">
                    <a16:creationId xmlns:a16="http://schemas.microsoft.com/office/drawing/2014/main" id="{682FFBFE-D99F-4065-9AEC-88E664DB8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6" name="Freeform: Shape 355">
                <a:extLst>
                  <a:ext uri="{FF2B5EF4-FFF2-40B4-BE49-F238E27FC236}">
                    <a16:creationId xmlns:a16="http://schemas.microsoft.com/office/drawing/2014/main" id="{421980AE-6D2C-4DAE-A7A8-520458372D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15" name="Freeform: Shape 314">
                <a:extLst>
                  <a:ext uri="{FF2B5EF4-FFF2-40B4-BE49-F238E27FC236}">
                    <a16:creationId xmlns:a16="http://schemas.microsoft.com/office/drawing/2014/main" id="{63B2229E-2951-41E8-AD53-08D8005238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7" name="Freeform: Shape 356">
                <a:extLst>
                  <a:ext uri="{FF2B5EF4-FFF2-40B4-BE49-F238E27FC236}">
                    <a16:creationId xmlns:a16="http://schemas.microsoft.com/office/drawing/2014/main" id="{82D20C4F-2AC9-44DD-9092-45ACB8A17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8" name="Freeform: Shape 357">
                <a:extLst>
                  <a:ext uri="{FF2B5EF4-FFF2-40B4-BE49-F238E27FC236}">
                    <a16:creationId xmlns:a16="http://schemas.microsoft.com/office/drawing/2014/main" id="{08C98BF0-6D5F-4454-8756-16602535A0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9" name="Freeform: Shape 358">
                <a:extLst>
                  <a:ext uri="{FF2B5EF4-FFF2-40B4-BE49-F238E27FC236}">
                    <a16:creationId xmlns:a16="http://schemas.microsoft.com/office/drawing/2014/main" id="{B6F1B3E8-AAFA-43AA-9872-DF033CCBF6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360" name="Freeform: Shape 359">
              <a:extLst>
                <a:ext uri="{FF2B5EF4-FFF2-40B4-BE49-F238E27FC236}">
                  <a16:creationId xmlns:a16="http://schemas.microsoft.com/office/drawing/2014/main" id="{ECAE8F4B-267D-4381-A9FD-CEF14AE693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3" name="Picture 2" descr="Hướng dẫn cách tạo css background color gradient đầy ấn tượng cho website">
            <a:extLst>
              <a:ext uri="{FF2B5EF4-FFF2-40B4-BE49-F238E27FC236}">
                <a16:creationId xmlns:a16="http://schemas.microsoft.com/office/drawing/2014/main" id="{751AC31C-4041-8DA2-767E-F83B60397F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087"/>
            <a:ext cx="12192000" cy="687626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3528079-0B58-82E4-0332-191829ABE92C}"/>
              </a:ext>
            </a:extLst>
          </p:cNvPr>
          <p:cNvSpPr>
            <a:spLocks noGrp="1"/>
          </p:cNvSpPr>
          <p:nvPr>
            <p:ph type="title"/>
          </p:nvPr>
        </p:nvSpPr>
        <p:spPr>
          <a:xfrm>
            <a:off x="670988" y="423253"/>
            <a:ext cx="5913819" cy="940082"/>
          </a:xfrm>
        </p:spPr>
        <p:txBody>
          <a:bodyPr vert="horz" lIns="91440" tIns="45720" rIns="91440" bIns="45720" rtlCol="0" anchor="ctr">
            <a:normAutofit/>
          </a:bodyPr>
          <a:lstStyle/>
          <a:p>
            <a:r>
              <a:rPr lang="es-PE" kern="1200" dirty="0">
                <a:solidFill>
                  <a:schemeClr val="tx2"/>
                </a:solidFill>
                <a:latin typeface="+mj-lt"/>
                <a:ea typeface="+mj-ea"/>
                <a:cs typeface="+mj-cs"/>
              </a:rPr>
              <a:t>Gestión de </a:t>
            </a:r>
            <a:r>
              <a:rPr lang="es-PE" dirty="0"/>
              <a:t>u</a:t>
            </a:r>
            <a:r>
              <a:rPr lang="es-PE" kern="1200" dirty="0">
                <a:solidFill>
                  <a:schemeClr val="tx2"/>
                </a:solidFill>
                <a:latin typeface="+mj-lt"/>
                <a:ea typeface="+mj-ea"/>
                <a:cs typeface="+mj-cs"/>
              </a:rPr>
              <a:t>suarios</a:t>
            </a:r>
          </a:p>
        </p:txBody>
      </p:sp>
      <p:sp>
        <p:nvSpPr>
          <p:cNvPr id="15" name="Content Placeholder 14">
            <a:extLst>
              <a:ext uri="{FF2B5EF4-FFF2-40B4-BE49-F238E27FC236}">
                <a16:creationId xmlns:a16="http://schemas.microsoft.com/office/drawing/2014/main" id="{099AF14F-58C9-A98B-DE67-7D07DF5FD7F1}"/>
              </a:ext>
            </a:extLst>
          </p:cNvPr>
          <p:cNvSpPr>
            <a:spLocks noGrp="1"/>
          </p:cNvSpPr>
          <p:nvPr>
            <p:ph sz="half" idx="1"/>
          </p:nvPr>
        </p:nvSpPr>
        <p:spPr>
          <a:xfrm>
            <a:off x="6439960" y="691145"/>
            <a:ext cx="3516193" cy="1231768"/>
          </a:xfrm>
        </p:spPr>
        <p:txBody>
          <a:bodyPr vert="horz" lIns="91440" tIns="45720" rIns="91440" bIns="45720" rtlCol="0" anchor="ctr">
            <a:normAutofit/>
          </a:bodyPr>
          <a:lstStyle/>
          <a:p>
            <a:pPr>
              <a:lnSpc>
                <a:spcPct val="100000"/>
              </a:lnSpc>
            </a:pPr>
            <a:r>
              <a:rPr lang="es-PE" sz="2000" dirty="0">
                <a:latin typeface="Aptos" panose="020B0004020202020204" pitchFamily="34" charset="0"/>
              </a:rPr>
              <a:t>Registro simple y amigable</a:t>
            </a:r>
          </a:p>
          <a:p>
            <a:pPr>
              <a:lnSpc>
                <a:spcPct val="100000"/>
              </a:lnSpc>
            </a:pPr>
            <a:r>
              <a:rPr lang="es-PE" sz="2000" dirty="0">
                <a:latin typeface="Aptos" panose="020B0004020202020204" pitchFamily="34" charset="0"/>
              </a:rPr>
              <a:t>Inicio de sesión intuitivo</a:t>
            </a:r>
          </a:p>
          <a:p>
            <a:pPr>
              <a:lnSpc>
                <a:spcPct val="100000"/>
              </a:lnSpc>
            </a:pPr>
            <a:endParaRPr lang="es-PE" sz="1100" dirty="0"/>
          </a:p>
        </p:txBody>
      </p:sp>
      <p:pic>
        <p:nvPicPr>
          <p:cNvPr id="9" name="Imagen 8">
            <a:extLst>
              <a:ext uri="{FF2B5EF4-FFF2-40B4-BE49-F238E27FC236}">
                <a16:creationId xmlns:a16="http://schemas.microsoft.com/office/drawing/2014/main" id="{A9FBC4D1-CDA5-269D-9A4F-47CE33B2DEFE}"/>
              </a:ext>
            </a:extLst>
          </p:cNvPr>
          <p:cNvPicPr>
            <a:picLocks noChangeAspect="1"/>
          </p:cNvPicPr>
          <p:nvPr/>
        </p:nvPicPr>
        <p:blipFill>
          <a:blip r:embed="rId4"/>
          <a:stretch>
            <a:fillRect/>
          </a:stretch>
        </p:blipFill>
        <p:spPr>
          <a:xfrm>
            <a:off x="1305331" y="2194554"/>
            <a:ext cx="3437889" cy="4390231"/>
          </a:xfrm>
          <a:prstGeom prst="rect">
            <a:avLst/>
          </a:prstGeom>
        </p:spPr>
      </p:pic>
      <p:pic>
        <p:nvPicPr>
          <p:cNvPr id="11" name="Imagen 10">
            <a:extLst>
              <a:ext uri="{FF2B5EF4-FFF2-40B4-BE49-F238E27FC236}">
                <a16:creationId xmlns:a16="http://schemas.microsoft.com/office/drawing/2014/main" id="{99CC529D-A759-24EC-4296-2801190707FF}"/>
              </a:ext>
            </a:extLst>
          </p:cNvPr>
          <p:cNvPicPr>
            <a:picLocks noChangeAspect="1"/>
          </p:cNvPicPr>
          <p:nvPr/>
        </p:nvPicPr>
        <p:blipFill>
          <a:blip r:embed="rId5"/>
          <a:stretch>
            <a:fillRect/>
          </a:stretch>
        </p:blipFill>
        <p:spPr>
          <a:xfrm>
            <a:off x="5299616" y="2210566"/>
            <a:ext cx="5215078" cy="4390231"/>
          </a:xfrm>
          <a:prstGeom prst="rect">
            <a:avLst/>
          </a:prstGeom>
        </p:spPr>
      </p:pic>
    </p:spTree>
    <p:extLst>
      <p:ext uri="{BB962C8B-B14F-4D97-AF65-F5344CB8AC3E}">
        <p14:creationId xmlns:p14="http://schemas.microsoft.com/office/powerpoint/2010/main" val="4094736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9" name="Rectangle 118">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1" name="Freeform: Shape 120">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23" name="Freeform: Shape 122">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25" name="Freeform: Shape 124">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7"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28" name="Freeform: Shape 127">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29" name="Freeform: Shape 128">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0" name="Freeform: Shape 129">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31" name="Freeform: Shape 130">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2" name="Freeform: Shape 131">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33" name="Freeform: Shape 132">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34" name="Freeform: Shape 133">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36"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137" name="Freeform: Shape 136">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8" name="Freeform: Shape 137">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9" name="Freeform: Shape 138">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0" name="Freeform: Shape 139">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1" name="Freeform: Shape 140">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2" name="Freeform: Shape 141">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3" name="Freeform: Shape 142">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145" name="Rectangle 144">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47" name="Rectangle 146">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49" name="Top left">
            <a:extLst>
              <a:ext uri="{FF2B5EF4-FFF2-40B4-BE49-F238E27FC236}">
                <a16:creationId xmlns:a16="http://schemas.microsoft.com/office/drawing/2014/main" id="{30C2D420-03A9-4AB5-9C8A-784654664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50" name="Freeform: Shape 149">
              <a:extLst>
                <a:ext uri="{FF2B5EF4-FFF2-40B4-BE49-F238E27FC236}">
                  <a16:creationId xmlns:a16="http://schemas.microsoft.com/office/drawing/2014/main" id="{8ACABB24-F7CD-4FB6-ADC2-BA8B6090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1" name="Freeform: Shape 150">
              <a:extLst>
                <a:ext uri="{FF2B5EF4-FFF2-40B4-BE49-F238E27FC236}">
                  <a16:creationId xmlns:a16="http://schemas.microsoft.com/office/drawing/2014/main" id="{F63CD70C-B739-42A7-9846-79FB2804E2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52" name="Freeform: Shape 151">
              <a:extLst>
                <a:ext uri="{FF2B5EF4-FFF2-40B4-BE49-F238E27FC236}">
                  <a16:creationId xmlns:a16="http://schemas.microsoft.com/office/drawing/2014/main" id="{C0BC00AE-5BBE-4063-8F83-D4A141B489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153" name="Freeform: Shape 152">
              <a:extLst>
                <a:ext uri="{FF2B5EF4-FFF2-40B4-BE49-F238E27FC236}">
                  <a16:creationId xmlns:a16="http://schemas.microsoft.com/office/drawing/2014/main" id="{3EECB1B8-9A34-47D7-B4F5-0D8B80D861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154" name="Freeform: Shape 153">
              <a:extLst>
                <a:ext uri="{FF2B5EF4-FFF2-40B4-BE49-F238E27FC236}">
                  <a16:creationId xmlns:a16="http://schemas.microsoft.com/office/drawing/2014/main" id="{DCDCDB07-106E-4AD6-8CD4-9278316940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155" name="Freeform: Shape 154">
              <a:extLst>
                <a:ext uri="{FF2B5EF4-FFF2-40B4-BE49-F238E27FC236}">
                  <a16:creationId xmlns:a16="http://schemas.microsoft.com/office/drawing/2014/main" id="{7283BD4B-51FB-4643-A52C-2E4111966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156" name="Freeform: Shape 155">
              <a:extLst>
                <a:ext uri="{FF2B5EF4-FFF2-40B4-BE49-F238E27FC236}">
                  <a16:creationId xmlns:a16="http://schemas.microsoft.com/office/drawing/2014/main" id="{5F1AD6CE-5252-4F04-9CA4-6B5B26CB7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157" name="Freeform: Shape 156">
              <a:extLst>
                <a:ext uri="{FF2B5EF4-FFF2-40B4-BE49-F238E27FC236}">
                  <a16:creationId xmlns:a16="http://schemas.microsoft.com/office/drawing/2014/main" id="{6FBA2D29-8DB1-44B7-8310-7FA36270A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159" name="Bottom Right">
            <a:extLst>
              <a:ext uri="{FF2B5EF4-FFF2-40B4-BE49-F238E27FC236}">
                <a16:creationId xmlns:a16="http://schemas.microsoft.com/office/drawing/2014/main" id="{B1974323-6061-403E-B0D1-A73F283752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160" name="Freeform: Shape 159">
              <a:extLst>
                <a:ext uri="{FF2B5EF4-FFF2-40B4-BE49-F238E27FC236}">
                  <a16:creationId xmlns:a16="http://schemas.microsoft.com/office/drawing/2014/main" id="{8361968C-F531-4231-BBDC-3415177EA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61" name="Graphic 157">
              <a:extLst>
                <a:ext uri="{FF2B5EF4-FFF2-40B4-BE49-F238E27FC236}">
                  <a16:creationId xmlns:a16="http://schemas.microsoft.com/office/drawing/2014/main" id="{E72294A1-7036-4100-8596-574E6EEB0BB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163" name="Freeform: Shape 162">
                <a:extLst>
                  <a:ext uri="{FF2B5EF4-FFF2-40B4-BE49-F238E27FC236}">
                    <a16:creationId xmlns:a16="http://schemas.microsoft.com/office/drawing/2014/main" id="{BEDBF857-3C89-44F9-9C0D-B5439C63DB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164" name="Freeform: Shape 163">
                <a:extLst>
                  <a:ext uri="{FF2B5EF4-FFF2-40B4-BE49-F238E27FC236}">
                    <a16:creationId xmlns:a16="http://schemas.microsoft.com/office/drawing/2014/main" id="{3F3B354C-0CC2-421F-89E2-6AA4EB15CF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65" name="Freeform: Shape 164">
                <a:extLst>
                  <a:ext uri="{FF2B5EF4-FFF2-40B4-BE49-F238E27FC236}">
                    <a16:creationId xmlns:a16="http://schemas.microsoft.com/office/drawing/2014/main" id="{0AB573DB-6079-4DBA-A027-A37A6FB6E7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166" name="Freeform: Shape 165">
                <a:extLst>
                  <a:ext uri="{FF2B5EF4-FFF2-40B4-BE49-F238E27FC236}">
                    <a16:creationId xmlns:a16="http://schemas.microsoft.com/office/drawing/2014/main" id="{BCBCC42A-F810-45E8-A0E4-7659F0B3E7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67" name="Freeform: Shape 166">
                <a:extLst>
                  <a:ext uri="{FF2B5EF4-FFF2-40B4-BE49-F238E27FC236}">
                    <a16:creationId xmlns:a16="http://schemas.microsoft.com/office/drawing/2014/main" id="{772F30E3-9A21-43C2-97B8-2209BE7DC5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68" name="Freeform: Shape 167">
                <a:extLst>
                  <a:ext uri="{FF2B5EF4-FFF2-40B4-BE49-F238E27FC236}">
                    <a16:creationId xmlns:a16="http://schemas.microsoft.com/office/drawing/2014/main" id="{A2E54461-65B3-4F28-9F39-F68AE0C7E0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69" name="Freeform: Shape 168">
                <a:extLst>
                  <a:ext uri="{FF2B5EF4-FFF2-40B4-BE49-F238E27FC236}">
                    <a16:creationId xmlns:a16="http://schemas.microsoft.com/office/drawing/2014/main" id="{542231B2-F2ED-49B7-A9A1-60A0C3A31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162" name="Freeform: Shape 161">
              <a:extLst>
                <a:ext uri="{FF2B5EF4-FFF2-40B4-BE49-F238E27FC236}">
                  <a16:creationId xmlns:a16="http://schemas.microsoft.com/office/drawing/2014/main" id="{7A628F82-CF87-44D1-A6D8-8C000BFE63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5" name="Picture 2" descr="Hướng dẫn cách tạo css background color gradient đầy ấn tượng cho website">
            <a:extLst>
              <a:ext uri="{FF2B5EF4-FFF2-40B4-BE49-F238E27FC236}">
                <a16:creationId xmlns:a16="http://schemas.microsoft.com/office/drawing/2014/main" id="{8DA0D528-32B4-4866-6DBF-3791AEA98B8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432" y="-15787"/>
            <a:ext cx="12235918" cy="691523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D609EA6-7F22-77A1-3813-03A8ED347370}"/>
              </a:ext>
            </a:extLst>
          </p:cNvPr>
          <p:cNvSpPr>
            <a:spLocks noGrp="1"/>
          </p:cNvSpPr>
          <p:nvPr>
            <p:ph type="title"/>
          </p:nvPr>
        </p:nvSpPr>
        <p:spPr>
          <a:xfrm>
            <a:off x="926606" y="296502"/>
            <a:ext cx="5625952" cy="750452"/>
          </a:xfrm>
        </p:spPr>
        <p:txBody>
          <a:bodyPr vert="horz" lIns="91440" tIns="45720" rIns="91440" bIns="45720" rtlCol="0" anchor="ctr">
            <a:normAutofit fontScale="90000"/>
          </a:bodyPr>
          <a:lstStyle/>
          <a:p>
            <a:r>
              <a:rPr lang="es-PE" kern="1200" dirty="0">
                <a:solidFill>
                  <a:schemeClr val="tx2"/>
                </a:solidFill>
                <a:latin typeface="Aptos" panose="020B0004020202020204" pitchFamily="34" charset="0"/>
              </a:rPr>
              <a:t>Gestión de </a:t>
            </a:r>
            <a:r>
              <a:rPr lang="es-PE" dirty="0">
                <a:latin typeface="Aptos" panose="020B0004020202020204" pitchFamily="34" charset="0"/>
              </a:rPr>
              <a:t>r</a:t>
            </a:r>
            <a:r>
              <a:rPr lang="es-PE" kern="1200" dirty="0">
                <a:solidFill>
                  <a:schemeClr val="tx2"/>
                </a:solidFill>
                <a:latin typeface="Aptos" panose="020B0004020202020204" pitchFamily="34" charset="0"/>
              </a:rPr>
              <a:t>eservas</a:t>
            </a:r>
          </a:p>
        </p:txBody>
      </p:sp>
      <p:sp>
        <p:nvSpPr>
          <p:cNvPr id="4" name="Content Placeholder 3">
            <a:extLst>
              <a:ext uri="{FF2B5EF4-FFF2-40B4-BE49-F238E27FC236}">
                <a16:creationId xmlns:a16="http://schemas.microsoft.com/office/drawing/2014/main" id="{97900626-871C-C9C5-DBEB-0312F4E25524}"/>
              </a:ext>
            </a:extLst>
          </p:cNvPr>
          <p:cNvSpPr>
            <a:spLocks noGrp="1"/>
          </p:cNvSpPr>
          <p:nvPr>
            <p:ph sz="half" idx="2"/>
          </p:nvPr>
        </p:nvSpPr>
        <p:spPr>
          <a:xfrm>
            <a:off x="2057400" y="1337665"/>
            <a:ext cx="2710834" cy="643074"/>
          </a:xfrm>
        </p:spPr>
        <p:txBody>
          <a:bodyPr vert="horz" lIns="91440" tIns="45720" rIns="91440" bIns="45720" rtlCol="0" anchor="ctr">
            <a:noAutofit/>
          </a:bodyPr>
          <a:lstStyle/>
          <a:p>
            <a:pPr>
              <a:lnSpc>
                <a:spcPct val="100000"/>
              </a:lnSpc>
            </a:pPr>
            <a:r>
              <a:rPr lang="es-PE" sz="2400" dirty="0">
                <a:latin typeface="Aptos" panose="020B0004020202020204" pitchFamily="34" charset="0"/>
              </a:rPr>
              <a:t>Crear Reserva</a:t>
            </a:r>
          </a:p>
          <a:p>
            <a:pPr>
              <a:lnSpc>
                <a:spcPct val="100000"/>
              </a:lnSpc>
            </a:pPr>
            <a:r>
              <a:rPr lang="es-PE" sz="2400" dirty="0">
                <a:latin typeface="Aptos" panose="020B0004020202020204" pitchFamily="34" charset="0"/>
              </a:rPr>
              <a:t>Ver Reservas</a:t>
            </a:r>
          </a:p>
        </p:txBody>
      </p:sp>
      <p:pic>
        <p:nvPicPr>
          <p:cNvPr id="3" name="2024-08-20_13-17-01">
            <a:hlinkClick r:id="" action="ppaction://media"/>
            <a:extLst>
              <a:ext uri="{FF2B5EF4-FFF2-40B4-BE49-F238E27FC236}">
                <a16:creationId xmlns:a16="http://schemas.microsoft.com/office/drawing/2014/main" id="{7A2BDE66-5B32-D2AC-3030-053553A69F5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140256" y="2112995"/>
            <a:ext cx="7980417" cy="4488984"/>
          </a:xfrm>
          <a:prstGeom prst="rect">
            <a:avLst/>
          </a:prstGeom>
        </p:spPr>
      </p:pic>
    </p:spTree>
    <p:extLst>
      <p:ext uri="{BB962C8B-B14F-4D97-AF65-F5344CB8AC3E}">
        <p14:creationId xmlns:p14="http://schemas.microsoft.com/office/powerpoint/2010/main" val="3862864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 name="Freeform: Shape 11">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4" name="Freeform: Shape 13">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6" name="Freeform: Shape 15">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8"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9" name="Freeform: Shape 18">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27"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28" name="Freeform: Shape 27">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36" name="Rectangle 35">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0" name="Rectangle 39">
            <a:extLst>
              <a:ext uri="{FF2B5EF4-FFF2-40B4-BE49-F238E27FC236}">
                <a16:creationId xmlns:a16="http://schemas.microsoft.com/office/drawing/2014/main" id="{16E12301-1C96-4D15-9838-D5B894B22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Top Left">
            <a:extLst>
              <a:ext uri="{FF2B5EF4-FFF2-40B4-BE49-F238E27FC236}">
                <a16:creationId xmlns:a16="http://schemas.microsoft.com/office/drawing/2014/main" id="{D7A5FD75-4B35-4162-9304-5694912558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43" name="Freeform: Shape 42">
              <a:extLst>
                <a:ext uri="{FF2B5EF4-FFF2-40B4-BE49-F238E27FC236}">
                  <a16:creationId xmlns:a16="http://schemas.microsoft.com/office/drawing/2014/main" id="{A5107DF9-40C8-458E-82E1-523137E7A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bg2">
                  <a:alpha val="35000"/>
                </a:schemeClr>
              </a:solidFill>
              <a:prstDash val="lgDash"/>
              <a:round/>
            </a:ln>
          </p:spPr>
          <p:txBody>
            <a:bodyPr rtlCol="0" anchor="ctr"/>
            <a:lstStyle/>
            <a:p>
              <a:endParaRPr lang="en-US"/>
            </a:p>
          </p:txBody>
        </p:sp>
        <p:sp>
          <p:nvSpPr>
            <p:cNvPr id="44" name="Freeform: Shape 43">
              <a:extLst>
                <a:ext uri="{FF2B5EF4-FFF2-40B4-BE49-F238E27FC236}">
                  <a16:creationId xmlns:a16="http://schemas.microsoft.com/office/drawing/2014/main" id="{5BD83295-4F37-4B80-AF77-1798FB80C5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bg2">
                  <a:alpha val="35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id="{65888C74-4F56-4347-8944-E676A3C89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bg2">
                  <a:alpha val="35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id="{A69429CD-28C1-4DC7-84AD-4421A0AC8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bg2">
                  <a:alpha val="35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id="{762D63CF-41E9-4561-A945-E199ABE754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bg2">
                  <a:alpha val="35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id="{0C95C339-F16B-492F-903D-A6855F56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bg2">
                  <a:alpha val="35000"/>
                </a:schemeClr>
              </a:solidFill>
              <a:prstDash val="lgDash"/>
              <a:round/>
            </a:ln>
          </p:spPr>
          <p:txBody>
            <a:bodyPr rtlCol="0" anchor="ctr"/>
            <a:lstStyle/>
            <a:p>
              <a:endParaRPr lang="en-US"/>
            </a:p>
          </p:txBody>
        </p:sp>
        <p:sp>
          <p:nvSpPr>
            <p:cNvPr id="49" name="Freeform: Shape 48">
              <a:extLst>
                <a:ext uri="{FF2B5EF4-FFF2-40B4-BE49-F238E27FC236}">
                  <a16:creationId xmlns:a16="http://schemas.microsoft.com/office/drawing/2014/main" id="{E85BC65A-0C9A-45A6-B18B-5E020CE983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bg2">
                  <a:alpha val="35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DE59A379-22FD-1507-DF1A-0793F669A8B8}"/>
              </a:ext>
            </a:extLst>
          </p:cNvPr>
          <p:cNvSpPr>
            <a:spLocks noGrp="1"/>
          </p:cNvSpPr>
          <p:nvPr>
            <p:ph type="title"/>
          </p:nvPr>
        </p:nvSpPr>
        <p:spPr>
          <a:xfrm>
            <a:off x="2041105" y="1680836"/>
            <a:ext cx="3356250" cy="857653"/>
          </a:xfrm>
        </p:spPr>
        <p:txBody>
          <a:bodyPr vert="horz" lIns="91440" tIns="45720" rIns="91440" bIns="45720" rtlCol="0" anchor="ctr">
            <a:normAutofit/>
          </a:bodyPr>
          <a:lstStyle/>
          <a:p>
            <a:r>
              <a:rPr lang="es-AR" sz="3600" kern="1200" dirty="0">
                <a:solidFill>
                  <a:srgbClr val="FFFFFF"/>
                </a:solidFill>
                <a:latin typeface="Aptos" panose="020B0004020202020204" pitchFamily="34" charset="0"/>
              </a:rPr>
              <a:t>Reportes</a:t>
            </a:r>
            <a:endParaRPr lang="es-AR" sz="2400" kern="1200" dirty="0">
              <a:solidFill>
                <a:srgbClr val="FFFFFF"/>
              </a:solidFill>
              <a:latin typeface="Aptos" panose="020B0004020202020204" pitchFamily="34" charset="0"/>
            </a:endParaRPr>
          </a:p>
        </p:txBody>
      </p:sp>
      <p:grpSp>
        <p:nvGrpSpPr>
          <p:cNvPr id="51" name="Bottom Right">
            <a:extLst>
              <a:ext uri="{FF2B5EF4-FFF2-40B4-BE49-F238E27FC236}">
                <a16:creationId xmlns:a16="http://schemas.microsoft.com/office/drawing/2014/main" id="{34676384-D846-461C-B8F3-BDB849B4A4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52" name="Graphic 157">
              <a:extLst>
                <a:ext uri="{FF2B5EF4-FFF2-40B4-BE49-F238E27FC236}">
                  <a16:creationId xmlns:a16="http://schemas.microsoft.com/office/drawing/2014/main" id="{50480E57-05E0-42B6-8693-191B4E9CF5F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54" name="Freeform: Shape 53">
                <a:extLst>
                  <a:ext uri="{FF2B5EF4-FFF2-40B4-BE49-F238E27FC236}">
                    <a16:creationId xmlns:a16="http://schemas.microsoft.com/office/drawing/2014/main" id="{1C989BD5-54F6-4747-83F1-81FCAEDAD8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55" name="Freeform: Shape 54">
                <a:extLst>
                  <a:ext uri="{FF2B5EF4-FFF2-40B4-BE49-F238E27FC236}">
                    <a16:creationId xmlns:a16="http://schemas.microsoft.com/office/drawing/2014/main" id="{6D7EE029-E135-4899-AC49-78D6946CDA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56" name="Freeform: Shape 55">
                <a:extLst>
                  <a:ext uri="{FF2B5EF4-FFF2-40B4-BE49-F238E27FC236}">
                    <a16:creationId xmlns:a16="http://schemas.microsoft.com/office/drawing/2014/main" id="{4C9494D7-A3EA-4A41-8910-6B6FE95E5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57" name="Freeform: Shape 56">
                <a:extLst>
                  <a:ext uri="{FF2B5EF4-FFF2-40B4-BE49-F238E27FC236}">
                    <a16:creationId xmlns:a16="http://schemas.microsoft.com/office/drawing/2014/main" id="{89E7F2B7-DEB2-4B2A-99F9-10622D09E1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id="{9DACD4DB-BAF5-43DD-8CC8-4200A16D6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id="{6532D7D7-91B4-4F7C-B38E-5BBD5F3B4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id="{2B7428A0-A810-46D6-9CC7-2475B2DF6E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53" name="Freeform: Shape 52">
              <a:extLst>
                <a:ext uri="{FF2B5EF4-FFF2-40B4-BE49-F238E27FC236}">
                  <a16:creationId xmlns:a16="http://schemas.microsoft.com/office/drawing/2014/main" id="{9C4A0E07-B9C5-49FB-B94A-B28D740C74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69" name="Picture 2" descr="Hướng dẫn cách tạo css background color gradient đầy ấn tượng cho website">
            <a:extLst>
              <a:ext uri="{FF2B5EF4-FFF2-40B4-BE49-F238E27FC236}">
                <a16:creationId xmlns:a16="http://schemas.microsoft.com/office/drawing/2014/main" id="{902A1456-5A14-8DD7-527B-FAA6DF1242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65" y="-19486"/>
            <a:ext cx="12261284" cy="6896972"/>
          </a:xfrm>
          <a:prstGeom prst="rect">
            <a:avLst/>
          </a:prstGeom>
          <a:noFill/>
          <a:extLst>
            <a:ext uri="{909E8E84-426E-40DD-AFC4-6F175D3DCCD1}">
              <a14:hiddenFill xmlns:a14="http://schemas.microsoft.com/office/drawing/2010/main">
                <a:solidFill>
                  <a:srgbClr val="FFFFFF"/>
                </a:solidFill>
              </a14:hiddenFill>
            </a:ext>
          </a:extLst>
        </p:spPr>
      </p:pic>
      <p:pic>
        <p:nvPicPr>
          <p:cNvPr id="64" name="Imagen 63">
            <a:extLst>
              <a:ext uri="{FF2B5EF4-FFF2-40B4-BE49-F238E27FC236}">
                <a16:creationId xmlns:a16="http://schemas.microsoft.com/office/drawing/2014/main" id="{B0EFA237-F4C1-8D11-9A95-9E686783D107}"/>
              </a:ext>
            </a:extLst>
          </p:cNvPr>
          <p:cNvPicPr>
            <a:picLocks noChangeAspect="1"/>
          </p:cNvPicPr>
          <p:nvPr/>
        </p:nvPicPr>
        <p:blipFill rotWithShape="1">
          <a:blip r:embed="rId4">
            <a:extLst>
              <a:ext uri="{28A0092B-C50C-407E-A947-70E740481C1C}">
                <a14:useLocalDpi xmlns:a14="http://schemas.microsoft.com/office/drawing/2010/main" val="0"/>
              </a:ext>
            </a:extLst>
          </a:blip>
          <a:srcRect l="4422" r="36622" b="67661"/>
          <a:stretch/>
        </p:blipFill>
        <p:spPr>
          <a:xfrm>
            <a:off x="203951" y="1786355"/>
            <a:ext cx="6969960" cy="4527865"/>
          </a:xfrm>
          <a:prstGeom prst="rect">
            <a:avLst/>
          </a:prstGeom>
        </p:spPr>
      </p:pic>
      <p:grpSp>
        <p:nvGrpSpPr>
          <p:cNvPr id="9" name="Grupo 8">
            <a:extLst>
              <a:ext uri="{FF2B5EF4-FFF2-40B4-BE49-F238E27FC236}">
                <a16:creationId xmlns:a16="http://schemas.microsoft.com/office/drawing/2014/main" id="{7A23716D-F39C-EB07-E1F9-D463A43898C0}"/>
              </a:ext>
            </a:extLst>
          </p:cNvPr>
          <p:cNvGrpSpPr/>
          <p:nvPr/>
        </p:nvGrpSpPr>
        <p:grpSpPr>
          <a:xfrm>
            <a:off x="6369853" y="4145217"/>
            <a:ext cx="5217035" cy="1420820"/>
            <a:chOff x="4905597" y="5025315"/>
            <a:chExt cx="5217035" cy="1420820"/>
          </a:xfrm>
        </p:grpSpPr>
        <p:sp>
          <p:nvSpPr>
            <p:cNvPr id="11" name="Rectángulo: esquinas redondeadas 10">
              <a:extLst>
                <a:ext uri="{FF2B5EF4-FFF2-40B4-BE49-F238E27FC236}">
                  <a16:creationId xmlns:a16="http://schemas.microsoft.com/office/drawing/2014/main" id="{B45090DE-8A6D-BFDF-B349-2A5A2BB4FE37}"/>
                </a:ext>
              </a:extLst>
            </p:cNvPr>
            <p:cNvSpPr/>
            <p:nvPr/>
          </p:nvSpPr>
          <p:spPr>
            <a:xfrm>
              <a:off x="4905597" y="5025315"/>
              <a:ext cx="5217035" cy="142082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dirty="0"/>
            </a:p>
          </p:txBody>
        </p:sp>
        <p:grpSp>
          <p:nvGrpSpPr>
            <p:cNvPr id="13" name="Grupo 12">
              <a:extLst>
                <a:ext uri="{FF2B5EF4-FFF2-40B4-BE49-F238E27FC236}">
                  <a16:creationId xmlns:a16="http://schemas.microsoft.com/office/drawing/2014/main" id="{779B124F-B208-EDED-EAAC-7ADB0FA13075}"/>
                </a:ext>
              </a:extLst>
            </p:cNvPr>
            <p:cNvGrpSpPr/>
            <p:nvPr/>
          </p:nvGrpSpPr>
          <p:grpSpPr>
            <a:xfrm>
              <a:off x="5203891" y="5340801"/>
              <a:ext cx="4758165" cy="775504"/>
              <a:chOff x="3312951" y="5310580"/>
              <a:chExt cx="4758165" cy="775504"/>
            </a:xfrm>
          </p:grpSpPr>
          <p:sp>
            <p:nvSpPr>
              <p:cNvPr id="15" name="CuadroTexto 14">
                <a:extLst>
                  <a:ext uri="{FF2B5EF4-FFF2-40B4-BE49-F238E27FC236}">
                    <a16:creationId xmlns:a16="http://schemas.microsoft.com/office/drawing/2014/main" id="{5A6E2381-93F6-CE7B-F85D-F1CBA404620F}"/>
                  </a:ext>
                </a:extLst>
              </p:cNvPr>
              <p:cNvSpPr txBox="1"/>
              <p:nvPr/>
            </p:nvSpPr>
            <p:spPr>
              <a:xfrm>
                <a:off x="4269439" y="5334883"/>
                <a:ext cx="3801677" cy="646331"/>
              </a:xfrm>
              <a:prstGeom prst="rect">
                <a:avLst/>
              </a:prstGeom>
              <a:noFill/>
            </p:spPr>
            <p:txBody>
              <a:bodyPr wrap="square" rtlCol="0">
                <a:spAutoFit/>
              </a:bodyPr>
              <a:lstStyle/>
              <a:p>
                <a:pPr lvl="0">
                  <a:lnSpc>
                    <a:spcPct val="100000"/>
                  </a:lnSpc>
                </a:pPr>
                <a:r>
                  <a:rPr lang="es-PE" noProof="0" dirty="0">
                    <a:latin typeface="Aptos" panose="020B0004020202020204" pitchFamily="34" charset="0"/>
                  </a:rPr>
                  <a:t>Los empleados pueden ver sus propios reportes de reservas.</a:t>
                </a:r>
              </a:p>
            </p:txBody>
          </p:sp>
          <p:pic>
            <p:nvPicPr>
              <p:cNvPr id="17" name="Imagen 16">
                <a:extLst>
                  <a:ext uri="{FF2B5EF4-FFF2-40B4-BE49-F238E27FC236}">
                    <a16:creationId xmlns:a16="http://schemas.microsoft.com/office/drawing/2014/main" id="{D2DF7AA1-DBE8-91F2-F256-439885D71447}"/>
                  </a:ext>
                </a:extLst>
              </p:cNvPr>
              <p:cNvPicPr>
                <a:picLocks noChangeAspect="1"/>
              </p:cNvPicPr>
              <p:nvPr/>
            </p:nvPicPr>
            <p:blipFill>
              <a:blip r:embed="rId5"/>
              <a:stretch>
                <a:fillRect/>
              </a:stretch>
            </p:blipFill>
            <p:spPr>
              <a:xfrm>
                <a:off x="3312951" y="5310580"/>
                <a:ext cx="775504" cy="775504"/>
              </a:xfrm>
              <a:prstGeom prst="rect">
                <a:avLst/>
              </a:prstGeom>
            </p:spPr>
          </p:pic>
        </p:grpSp>
      </p:grpSp>
      <p:grpSp>
        <p:nvGrpSpPr>
          <p:cNvPr id="41" name="Grupo 40">
            <a:extLst>
              <a:ext uri="{FF2B5EF4-FFF2-40B4-BE49-F238E27FC236}">
                <a16:creationId xmlns:a16="http://schemas.microsoft.com/office/drawing/2014/main" id="{DEFF4CC0-CC4A-7B54-E5AF-E527EC70F9BF}"/>
              </a:ext>
            </a:extLst>
          </p:cNvPr>
          <p:cNvGrpSpPr/>
          <p:nvPr/>
        </p:nvGrpSpPr>
        <p:grpSpPr>
          <a:xfrm>
            <a:off x="6391691" y="2529571"/>
            <a:ext cx="5217035" cy="1400276"/>
            <a:chOff x="5442042" y="2538489"/>
            <a:chExt cx="5217035" cy="1400276"/>
          </a:xfrm>
        </p:grpSpPr>
        <p:grpSp>
          <p:nvGrpSpPr>
            <p:cNvPr id="3" name="Grupo 2">
              <a:extLst>
                <a:ext uri="{FF2B5EF4-FFF2-40B4-BE49-F238E27FC236}">
                  <a16:creationId xmlns:a16="http://schemas.microsoft.com/office/drawing/2014/main" id="{8D83B365-0A4B-716F-A4B1-0FAED6CD1940}"/>
                </a:ext>
              </a:extLst>
            </p:cNvPr>
            <p:cNvGrpSpPr/>
            <p:nvPr/>
          </p:nvGrpSpPr>
          <p:grpSpPr>
            <a:xfrm>
              <a:off x="5442042" y="2538489"/>
              <a:ext cx="5217035" cy="1400276"/>
              <a:chOff x="2760317" y="3218155"/>
              <a:chExt cx="5217035" cy="1400276"/>
            </a:xfrm>
          </p:grpSpPr>
          <p:sp>
            <p:nvSpPr>
              <p:cNvPr id="4" name="Rectángulo: esquinas redondeadas 3">
                <a:extLst>
                  <a:ext uri="{FF2B5EF4-FFF2-40B4-BE49-F238E27FC236}">
                    <a16:creationId xmlns:a16="http://schemas.microsoft.com/office/drawing/2014/main" id="{1BE1024C-3143-15BB-D081-E1AB03943FBD}"/>
                  </a:ext>
                </a:extLst>
              </p:cNvPr>
              <p:cNvSpPr/>
              <p:nvPr/>
            </p:nvSpPr>
            <p:spPr>
              <a:xfrm>
                <a:off x="2760317" y="3218155"/>
                <a:ext cx="5217035" cy="1400276"/>
              </a:xfrm>
              <a:prstGeom prst="round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7" name="CuadroTexto 6">
                <a:extLst>
                  <a:ext uri="{FF2B5EF4-FFF2-40B4-BE49-F238E27FC236}">
                    <a16:creationId xmlns:a16="http://schemas.microsoft.com/office/drawing/2014/main" id="{8D3D9754-2485-7B1B-D6F2-A0104CB42801}"/>
                  </a:ext>
                </a:extLst>
              </p:cNvPr>
              <p:cNvSpPr txBox="1"/>
              <p:nvPr/>
            </p:nvSpPr>
            <p:spPr>
              <a:xfrm>
                <a:off x="3969574" y="3486306"/>
                <a:ext cx="3800382" cy="923330"/>
              </a:xfrm>
              <a:prstGeom prst="rect">
                <a:avLst/>
              </a:prstGeom>
              <a:noFill/>
            </p:spPr>
            <p:txBody>
              <a:bodyPr wrap="square" rtlCol="0">
                <a:spAutoFit/>
              </a:bodyPr>
              <a:lstStyle/>
              <a:p>
                <a:pPr lvl="0">
                  <a:lnSpc>
                    <a:spcPct val="100000"/>
                  </a:lnSpc>
                </a:pPr>
                <a:r>
                  <a:rPr lang="es-PE" noProof="0" dirty="0">
                    <a:latin typeface="Aptos" panose="020B0004020202020204" pitchFamily="34" charset="0"/>
                  </a:rPr>
                  <a:t>Los administradores pueden generar reportes de uso y disponibilidad de espacios.</a:t>
                </a:r>
              </a:p>
            </p:txBody>
          </p:sp>
        </p:grpSp>
        <p:pic>
          <p:nvPicPr>
            <p:cNvPr id="35" name="Imagen 34">
              <a:extLst>
                <a:ext uri="{FF2B5EF4-FFF2-40B4-BE49-F238E27FC236}">
                  <a16:creationId xmlns:a16="http://schemas.microsoft.com/office/drawing/2014/main" id="{3D2D6879-433B-D447-6BF5-C3643A3B273B}"/>
                </a:ext>
              </a:extLst>
            </p:cNvPr>
            <p:cNvPicPr>
              <a:picLocks noChangeAspect="1"/>
            </p:cNvPicPr>
            <p:nvPr/>
          </p:nvPicPr>
          <p:blipFill>
            <a:blip r:embed="rId6"/>
            <a:stretch>
              <a:fillRect/>
            </a:stretch>
          </p:blipFill>
          <p:spPr>
            <a:xfrm>
              <a:off x="5730060" y="2894554"/>
              <a:ext cx="778593" cy="778593"/>
            </a:xfrm>
            <a:prstGeom prst="rect">
              <a:avLst/>
            </a:prstGeom>
          </p:spPr>
        </p:pic>
      </p:grpSp>
      <p:sp>
        <p:nvSpPr>
          <p:cNvPr id="6" name="TextBox 5">
            <a:extLst>
              <a:ext uri="{FF2B5EF4-FFF2-40B4-BE49-F238E27FC236}">
                <a16:creationId xmlns:a16="http://schemas.microsoft.com/office/drawing/2014/main" id="{B75E78C7-F667-0EA9-7447-F8A02AE330DA}"/>
              </a:ext>
            </a:extLst>
          </p:cNvPr>
          <p:cNvSpPr txBox="1"/>
          <p:nvPr/>
        </p:nvSpPr>
        <p:spPr>
          <a:xfrm>
            <a:off x="2038620" y="158949"/>
            <a:ext cx="7930986" cy="1446550"/>
          </a:xfrm>
          <a:prstGeom prst="rect">
            <a:avLst/>
          </a:prstGeom>
          <a:noFill/>
        </p:spPr>
        <p:txBody>
          <a:bodyPr wrap="square">
            <a:spAutoFit/>
          </a:bodyPr>
          <a:lstStyle/>
          <a:p>
            <a:pPr algn="ctr"/>
            <a:r>
              <a:rPr lang="es-AR" sz="4400" kern="1200" dirty="0">
                <a:latin typeface="Aptos" panose="020B0004020202020204" pitchFamily="34" charset="0"/>
                <a:ea typeface="+mj-ea"/>
                <a:cs typeface="+mj-cs"/>
              </a:rPr>
              <a:t>¿Que se espera después de nuestro MVP?</a:t>
            </a:r>
            <a:endParaRPr lang="es-AR" sz="4400" dirty="0">
              <a:latin typeface="Aptos" panose="020B0004020202020204" pitchFamily="34" charset="0"/>
            </a:endParaRPr>
          </a:p>
        </p:txBody>
      </p:sp>
    </p:spTree>
    <p:extLst>
      <p:ext uri="{BB962C8B-B14F-4D97-AF65-F5344CB8AC3E}">
        <p14:creationId xmlns:p14="http://schemas.microsoft.com/office/powerpoint/2010/main" val="1340679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 name="Freeform: Shape 11">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4" name="Freeform: Shape 13">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6" name="Freeform: Shape 15">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8"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9" name="Freeform: Shape 18">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27"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28" name="Freeform: Shape 27">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36" name="Rectangle 35">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0" name="Rectangle 39">
            <a:extLst>
              <a:ext uri="{FF2B5EF4-FFF2-40B4-BE49-F238E27FC236}">
                <a16:creationId xmlns:a16="http://schemas.microsoft.com/office/drawing/2014/main" id="{16E12301-1C96-4D15-9838-D5B894B22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Top Left">
            <a:extLst>
              <a:ext uri="{FF2B5EF4-FFF2-40B4-BE49-F238E27FC236}">
                <a16:creationId xmlns:a16="http://schemas.microsoft.com/office/drawing/2014/main" id="{D7A5FD75-4B35-4162-9304-5694912558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43" name="Freeform: Shape 42">
              <a:extLst>
                <a:ext uri="{FF2B5EF4-FFF2-40B4-BE49-F238E27FC236}">
                  <a16:creationId xmlns:a16="http://schemas.microsoft.com/office/drawing/2014/main" id="{A5107DF9-40C8-458E-82E1-523137E7A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bg2">
                  <a:alpha val="35000"/>
                </a:schemeClr>
              </a:solidFill>
              <a:prstDash val="lgDash"/>
              <a:round/>
            </a:ln>
          </p:spPr>
          <p:txBody>
            <a:bodyPr rtlCol="0" anchor="ctr"/>
            <a:lstStyle/>
            <a:p>
              <a:endParaRPr lang="en-US"/>
            </a:p>
          </p:txBody>
        </p:sp>
        <p:sp>
          <p:nvSpPr>
            <p:cNvPr id="44" name="Freeform: Shape 43">
              <a:extLst>
                <a:ext uri="{FF2B5EF4-FFF2-40B4-BE49-F238E27FC236}">
                  <a16:creationId xmlns:a16="http://schemas.microsoft.com/office/drawing/2014/main" id="{5BD83295-4F37-4B80-AF77-1798FB80C5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bg2">
                  <a:alpha val="35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id="{65888C74-4F56-4347-8944-E676A3C89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bg2">
                  <a:alpha val="35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id="{A69429CD-28C1-4DC7-84AD-4421A0AC8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bg2">
                  <a:alpha val="35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id="{762D63CF-41E9-4561-A945-E199ABE754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bg2">
                  <a:alpha val="35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id="{0C95C339-F16B-492F-903D-A6855F56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bg2">
                  <a:alpha val="35000"/>
                </a:schemeClr>
              </a:solidFill>
              <a:prstDash val="lgDash"/>
              <a:round/>
            </a:ln>
          </p:spPr>
          <p:txBody>
            <a:bodyPr rtlCol="0" anchor="ctr"/>
            <a:lstStyle/>
            <a:p>
              <a:endParaRPr lang="en-US"/>
            </a:p>
          </p:txBody>
        </p:sp>
        <p:sp>
          <p:nvSpPr>
            <p:cNvPr id="49" name="Freeform: Shape 48">
              <a:extLst>
                <a:ext uri="{FF2B5EF4-FFF2-40B4-BE49-F238E27FC236}">
                  <a16:creationId xmlns:a16="http://schemas.microsoft.com/office/drawing/2014/main" id="{E85BC65A-0C9A-45A6-B18B-5E020CE983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bg2">
                  <a:alpha val="35000"/>
                </a:schemeClr>
              </a:solidFill>
              <a:prstDash val="lgDash"/>
              <a:round/>
            </a:ln>
          </p:spPr>
          <p:txBody>
            <a:bodyPr rtlCol="0" anchor="ctr"/>
            <a:lstStyle/>
            <a:p>
              <a:endParaRPr lang="en-US" dirty="0"/>
            </a:p>
          </p:txBody>
        </p:sp>
      </p:grpSp>
      <p:grpSp>
        <p:nvGrpSpPr>
          <p:cNvPr id="51" name="Bottom Right">
            <a:extLst>
              <a:ext uri="{FF2B5EF4-FFF2-40B4-BE49-F238E27FC236}">
                <a16:creationId xmlns:a16="http://schemas.microsoft.com/office/drawing/2014/main" id="{34676384-D846-461C-B8F3-BDB849B4A4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52" name="Graphic 157">
              <a:extLst>
                <a:ext uri="{FF2B5EF4-FFF2-40B4-BE49-F238E27FC236}">
                  <a16:creationId xmlns:a16="http://schemas.microsoft.com/office/drawing/2014/main" id="{50480E57-05E0-42B6-8693-191B4E9CF5F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54" name="Freeform: Shape 53">
                <a:extLst>
                  <a:ext uri="{FF2B5EF4-FFF2-40B4-BE49-F238E27FC236}">
                    <a16:creationId xmlns:a16="http://schemas.microsoft.com/office/drawing/2014/main" id="{1C989BD5-54F6-4747-83F1-81FCAEDAD8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55" name="Freeform: Shape 54">
                <a:extLst>
                  <a:ext uri="{FF2B5EF4-FFF2-40B4-BE49-F238E27FC236}">
                    <a16:creationId xmlns:a16="http://schemas.microsoft.com/office/drawing/2014/main" id="{6D7EE029-E135-4899-AC49-78D6946CDA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56" name="Freeform: Shape 55">
                <a:extLst>
                  <a:ext uri="{FF2B5EF4-FFF2-40B4-BE49-F238E27FC236}">
                    <a16:creationId xmlns:a16="http://schemas.microsoft.com/office/drawing/2014/main" id="{4C9494D7-A3EA-4A41-8910-6B6FE95E5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57" name="Freeform: Shape 56">
                <a:extLst>
                  <a:ext uri="{FF2B5EF4-FFF2-40B4-BE49-F238E27FC236}">
                    <a16:creationId xmlns:a16="http://schemas.microsoft.com/office/drawing/2014/main" id="{89E7F2B7-DEB2-4B2A-99F9-10622D09E1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id="{9DACD4DB-BAF5-43DD-8CC8-4200A16D6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id="{6532D7D7-91B4-4F7C-B38E-5BBD5F3B4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id="{2B7428A0-A810-46D6-9CC7-2475B2DF6E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53" name="Freeform: Shape 52">
              <a:extLst>
                <a:ext uri="{FF2B5EF4-FFF2-40B4-BE49-F238E27FC236}">
                  <a16:creationId xmlns:a16="http://schemas.microsoft.com/office/drawing/2014/main" id="{9C4A0E07-B9C5-49FB-B94A-B28D740C74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68" name="Picture 2" descr="Hướng dẫn cách tạo css background color gradient đầy ấn tượng cho website">
            <a:extLst>
              <a:ext uri="{FF2B5EF4-FFF2-40B4-BE49-F238E27FC236}">
                <a16:creationId xmlns:a16="http://schemas.microsoft.com/office/drawing/2014/main" id="{2E47642D-6206-68CC-AAE7-303D4A920C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1442"/>
            <a:ext cx="12261284" cy="68969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3831A31-7198-0DA2-82A2-7D3E048071AF}"/>
              </a:ext>
            </a:extLst>
          </p:cNvPr>
          <p:cNvSpPr>
            <a:spLocks noGrp="1"/>
          </p:cNvSpPr>
          <p:nvPr>
            <p:ph type="title"/>
          </p:nvPr>
        </p:nvSpPr>
        <p:spPr>
          <a:xfrm>
            <a:off x="1377138" y="1968487"/>
            <a:ext cx="4795282" cy="791293"/>
          </a:xfrm>
        </p:spPr>
        <p:txBody>
          <a:bodyPr vert="horz" lIns="91440" tIns="45720" rIns="91440" bIns="45720" rtlCol="0" anchor="ctr">
            <a:normAutofit/>
          </a:bodyPr>
          <a:lstStyle/>
          <a:p>
            <a:r>
              <a:rPr lang="es-AR" sz="3600" kern="1200" dirty="0">
                <a:solidFill>
                  <a:schemeClr val="tx1"/>
                </a:solidFill>
                <a:latin typeface="Aptos" panose="020B0004020202020204" pitchFamily="34" charset="0"/>
              </a:rPr>
              <a:t>Integraciones</a:t>
            </a:r>
            <a:endParaRPr lang="es-AR" kern="1200" dirty="0">
              <a:solidFill>
                <a:schemeClr val="tx1"/>
              </a:solidFill>
              <a:latin typeface="Aptos" panose="020B0004020202020204" pitchFamily="34" charset="0"/>
            </a:endParaRPr>
          </a:p>
        </p:txBody>
      </p:sp>
      <p:sp>
        <p:nvSpPr>
          <p:cNvPr id="3" name="TextBox 5">
            <a:extLst>
              <a:ext uri="{FF2B5EF4-FFF2-40B4-BE49-F238E27FC236}">
                <a16:creationId xmlns:a16="http://schemas.microsoft.com/office/drawing/2014/main" id="{22C9DF3E-57C1-4690-8B34-3148593B7E64}"/>
              </a:ext>
            </a:extLst>
          </p:cNvPr>
          <p:cNvSpPr txBox="1"/>
          <p:nvPr/>
        </p:nvSpPr>
        <p:spPr>
          <a:xfrm>
            <a:off x="2137368" y="373314"/>
            <a:ext cx="7684878" cy="1446550"/>
          </a:xfrm>
          <a:prstGeom prst="rect">
            <a:avLst/>
          </a:prstGeom>
          <a:noFill/>
        </p:spPr>
        <p:txBody>
          <a:bodyPr wrap="square">
            <a:spAutoFit/>
          </a:bodyPr>
          <a:lstStyle/>
          <a:p>
            <a:pPr algn="ctr"/>
            <a:r>
              <a:rPr lang="es-AR" sz="4400" kern="1200" dirty="0">
                <a:latin typeface="Aptos" panose="020B0004020202020204" pitchFamily="34" charset="0"/>
                <a:ea typeface="+mj-ea"/>
                <a:cs typeface="+mj-cs"/>
              </a:rPr>
              <a:t>¿Que se espera después de nuestro MVP?</a:t>
            </a:r>
            <a:endParaRPr lang="es-AR" sz="4400" dirty="0">
              <a:latin typeface="Aptos" panose="020B0004020202020204" pitchFamily="34" charset="0"/>
            </a:endParaRPr>
          </a:p>
        </p:txBody>
      </p:sp>
      <p:grpSp>
        <p:nvGrpSpPr>
          <p:cNvPr id="62" name="Grupo 61">
            <a:extLst>
              <a:ext uri="{FF2B5EF4-FFF2-40B4-BE49-F238E27FC236}">
                <a16:creationId xmlns:a16="http://schemas.microsoft.com/office/drawing/2014/main" id="{53C98671-63F8-9D58-C104-8F2520530D53}"/>
              </a:ext>
            </a:extLst>
          </p:cNvPr>
          <p:cNvGrpSpPr/>
          <p:nvPr/>
        </p:nvGrpSpPr>
        <p:grpSpPr>
          <a:xfrm>
            <a:off x="1451322" y="3025075"/>
            <a:ext cx="5217035" cy="1400276"/>
            <a:chOff x="2760317" y="3218155"/>
            <a:chExt cx="5217035" cy="1400276"/>
          </a:xfrm>
        </p:grpSpPr>
        <p:sp>
          <p:nvSpPr>
            <p:cNvPr id="39" name="Rectángulo: esquinas redondeadas 38">
              <a:extLst>
                <a:ext uri="{FF2B5EF4-FFF2-40B4-BE49-F238E27FC236}">
                  <a16:creationId xmlns:a16="http://schemas.microsoft.com/office/drawing/2014/main" id="{00BF3250-19D5-B979-A558-36542C036075}"/>
                </a:ext>
              </a:extLst>
            </p:cNvPr>
            <p:cNvSpPr/>
            <p:nvPr/>
          </p:nvSpPr>
          <p:spPr>
            <a:xfrm>
              <a:off x="2760317" y="3218155"/>
              <a:ext cx="5217035" cy="1400276"/>
            </a:xfrm>
            <a:prstGeom prst="round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4" name="CuadroTexto 3">
              <a:extLst>
                <a:ext uri="{FF2B5EF4-FFF2-40B4-BE49-F238E27FC236}">
                  <a16:creationId xmlns:a16="http://schemas.microsoft.com/office/drawing/2014/main" id="{4D79C4E9-50D4-76B3-A1ED-2FD965D1FFB3}"/>
                </a:ext>
              </a:extLst>
            </p:cNvPr>
            <p:cNvSpPr txBox="1"/>
            <p:nvPr/>
          </p:nvSpPr>
          <p:spPr>
            <a:xfrm>
              <a:off x="4038584" y="3486306"/>
              <a:ext cx="3822955" cy="923330"/>
            </a:xfrm>
            <a:prstGeom prst="rect">
              <a:avLst/>
            </a:prstGeom>
            <a:noFill/>
          </p:spPr>
          <p:txBody>
            <a:bodyPr wrap="square" rtlCol="0">
              <a:spAutoFit/>
            </a:bodyPr>
            <a:lstStyle/>
            <a:p>
              <a:r>
                <a:rPr lang="es-PE" dirty="0"/>
                <a:t>El Sistema de Reserva de Espacios se puede integrar con sistemas de correo electrónico y calendario.</a:t>
              </a:r>
            </a:p>
          </p:txBody>
        </p:sp>
        <p:pic>
          <p:nvPicPr>
            <p:cNvPr id="11" name="Imagen 10">
              <a:extLst>
                <a:ext uri="{FF2B5EF4-FFF2-40B4-BE49-F238E27FC236}">
                  <a16:creationId xmlns:a16="http://schemas.microsoft.com/office/drawing/2014/main" id="{3DF8C359-8B20-74D1-43FE-7E017F899D21}"/>
                </a:ext>
              </a:extLst>
            </p:cNvPr>
            <p:cNvPicPr>
              <a:picLocks noChangeAspect="1"/>
            </p:cNvPicPr>
            <p:nvPr/>
          </p:nvPicPr>
          <p:blipFill>
            <a:blip r:embed="rId4"/>
            <a:stretch>
              <a:fillRect/>
            </a:stretch>
          </p:blipFill>
          <p:spPr>
            <a:xfrm>
              <a:off x="3019906" y="3527969"/>
              <a:ext cx="775504" cy="775504"/>
            </a:xfrm>
            <a:prstGeom prst="rect">
              <a:avLst/>
            </a:prstGeom>
          </p:spPr>
        </p:pic>
      </p:grpSp>
      <p:grpSp>
        <p:nvGrpSpPr>
          <p:cNvPr id="65" name="Grupo 64">
            <a:extLst>
              <a:ext uri="{FF2B5EF4-FFF2-40B4-BE49-F238E27FC236}">
                <a16:creationId xmlns:a16="http://schemas.microsoft.com/office/drawing/2014/main" id="{6870C1D2-F2F1-5A63-8E67-89F9C5ACEFF9}"/>
              </a:ext>
            </a:extLst>
          </p:cNvPr>
          <p:cNvGrpSpPr/>
          <p:nvPr/>
        </p:nvGrpSpPr>
        <p:grpSpPr>
          <a:xfrm>
            <a:off x="1451322" y="4773769"/>
            <a:ext cx="5217035" cy="1420820"/>
            <a:chOff x="4905597" y="5025315"/>
            <a:chExt cx="5217035" cy="1420820"/>
          </a:xfrm>
        </p:grpSpPr>
        <p:sp>
          <p:nvSpPr>
            <p:cNvPr id="61" name="Rectángulo: esquinas redondeadas 60">
              <a:extLst>
                <a:ext uri="{FF2B5EF4-FFF2-40B4-BE49-F238E27FC236}">
                  <a16:creationId xmlns:a16="http://schemas.microsoft.com/office/drawing/2014/main" id="{FB561F6D-1282-CF0B-A0DC-09801469AC39}"/>
                </a:ext>
              </a:extLst>
            </p:cNvPr>
            <p:cNvSpPr/>
            <p:nvPr/>
          </p:nvSpPr>
          <p:spPr>
            <a:xfrm>
              <a:off x="4905597" y="5025315"/>
              <a:ext cx="5217035" cy="142082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dirty="0"/>
            </a:p>
          </p:txBody>
        </p:sp>
        <p:grpSp>
          <p:nvGrpSpPr>
            <p:cNvPr id="63" name="Grupo 62">
              <a:extLst>
                <a:ext uri="{FF2B5EF4-FFF2-40B4-BE49-F238E27FC236}">
                  <a16:creationId xmlns:a16="http://schemas.microsoft.com/office/drawing/2014/main" id="{EAAFEF49-8CE3-35A4-271E-32AFA0684F6E}"/>
                </a:ext>
              </a:extLst>
            </p:cNvPr>
            <p:cNvGrpSpPr/>
            <p:nvPr/>
          </p:nvGrpSpPr>
          <p:grpSpPr>
            <a:xfrm>
              <a:off x="5203891" y="5340801"/>
              <a:ext cx="4758165" cy="775504"/>
              <a:chOff x="3312951" y="5310580"/>
              <a:chExt cx="4758165" cy="775504"/>
            </a:xfrm>
          </p:grpSpPr>
          <p:sp>
            <p:nvSpPr>
              <p:cNvPr id="8" name="CuadroTexto 7">
                <a:extLst>
                  <a:ext uri="{FF2B5EF4-FFF2-40B4-BE49-F238E27FC236}">
                    <a16:creationId xmlns:a16="http://schemas.microsoft.com/office/drawing/2014/main" id="{8C75C397-1595-DB01-AEA5-8FF01A7F7D2C}"/>
                  </a:ext>
                </a:extLst>
              </p:cNvPr>
              <p:cNvSpPr txBox="1"/>
              <p:nvPr/>
            </p:nvSpPr>
            <p:spPr>
              <a:xfrm>
                <a:off x="4269439" y="5334883"/>
                <a:ext cx="3801677" cy="646331"/>
              </a:xfrm>
              <a:prstGeom prst="rect">
                <a:avLst/>
              </a:prstGeom>
              <a:noFill/>
            </p:spPr>
            <p:txBody>
              <a:bodyPr wrap="square" rtlCol="0">
                <a:spAutoFit/>
              </a:bodyPr>
              <a:lstStyle/>
              <a:p>
                <a:pPr lvl="0">
                  <a:lnSpc>
                    <a:spcPct val="100000"/>
                  </a:lnSpc>
                </a:pPr>
                <a:r>
                  <a:rPr lang="es-PE" dirty="0"/>
                  <a:t>Los empleados pueden ver sus calendarios de reservas en línea.</a:t>
                </a:r>
              </a:p>
            </p:txBody>
          </p:sp>
          <p:pic>
            <p:nvPicPr>
              <p:cNvPr id="15" name="Imagen 14">
                <a:extLst>
                  <a:ext uri="{FF2B5EF4-FFF2-40B4-BE49-F238E27FC236}">
                    <a16:creationId xmlns:a16="http://schemas.microsoft.com/office/drawing/2014/main" id="{55AA2BEC-47ED-0337-31D1-E473343D7097}"/>
                  </a:ext>
                </a:extLst>
              </p:cNvPr>
              <p:cNvPicPr>
                <a:picLocks noChangeAspect="1"/>
              </p:cNvPicPr>
              <p:nvPr/>
            </p:nvPicPr>
            <p:blipFill>
              <a:blip r:embed="rId5"/>
              <a:stretch>
                <a:fillRect/>
              </a:stretch>
            </p:blipFill>
            <p:spPr>
              <a:xfrm>
                <a:off x="3312951" y="5310580"/>
                <a:ext cx="775504" cy="775504"/>
              </a:xfrm>
              <a:prstGeom prst="rect">
                <a:avLst/>
              </a:prstGeom>
            </p:spPr>
          </p:pic>
        </p:grpSp>
      </p:grpSp>
      <p:pic>
        <p:nvPicPr>
          <p:cNvPr id="5124" name="Picture 4" descr="BlueSky Perth System Integration">
            <a:extLst>
              <a:ext uri="{FF2B5EF4-FFF2-40B4-BE49-F238E27FC236}">
                <a16:creationId xmlns:a16="http://schemas.microsoft.com/office/drawing/2014/main" id="{B257C642-9AC2-91EA-E666-5879C127A36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73827" y="2634138"/>
            <a:ext cx="5193081" cy="3432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51204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9" name="Rectangle 68">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1" name="Freeform: Shape 70">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73" name="Freeform: Shape 72">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75" name="Freeform: Shape 74">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7"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78" name="Freeform: Shape 77">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79" name="Freeform: Shape 78">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80" name="Freeform: Shape 79">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81" name="Freeform: Shape 80">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82" name="Freeform: Shape 81">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83" name="Freeform: Shape 82">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84" name="Freeform: Shape 83">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86"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87" name="Freeform: Shape 86">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88" name="Freeform: Shape 87">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89" name="Freeform: Shape 88">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90" name="Freeform: Shape 89">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91" name="Freeform: Shape 90">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92" name="Freeform: Shape 91">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93" name="Freeform: Shape 92">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95" name="Rectangle 94">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97" name="Rectangle 96">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99" name="Top left">
            <a:extLst>
              <a:ext uri="{FF2B5EF4-FFF2-40B4-BE49-F238E27FC236}">
                <a16:creationId xmlns:a16="http://schemas.microsoft.com/office/drawing/2014/main" id="{A345EEC5-ECAA-408B-B9D7-1C0E1102C16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00" name="Freeform: Shape 99">
              <a:extLst>
                <a:ext uri="{FF2B5EF4-FFF2-40B4-BE49-F238E27FC236}">
                  <a16:creationId xmlns:a16="http://schemas.microsoft.com/office/drawing/2014/main" id="{C09B09D8-FF9D-4CE5-853B-3BA46FD5C3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1" name="Freeform: Shape 100">
              <a:extLst>
                <a:ext uri="{FF2B5EF4-FFF2-40B4-BE49-F238E27FC236}">
                  <a16:creationId xmlns:a16="http://schemas.microsoft.com/office/drawing/2014/main" id="{7DC978A2-F53F-4B72-9BAC-5F78F00B6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02" name="Freeform: Shape 101">
              <a:extLst>
                <a:ext uri="{FF2B5EF4-FFF2-40B4-BE49-F238E27FC236}">
                  <a16:creationId xmlns:a16="http://schemas.microsoft.com/office/drawing/2014/main" id="{4F73D09D-1DE1-441E-88F5-CD2CBAB88D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103" name="Freeform: Shape 102">
              <a:extLst>
                <a:ext uri="{FF2B5EF4-FFF2-40B4-BE49-F238E27FC236}">
                  <a16:creationId xmlns:a16="http://schemas.microsoft.com/office/drawing/2014/main" id="{9DE61DBF-5FB0-4603-BE95-C566DD48BE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104" name="Freeform: Shape 103">
              <a:extLst>
                <a:ext uri="{FF2B5EF4-FFF2-40B4-BE49-F238E27FC236}">
                  <a16:creationId xmlns:a16="http://schemas.microsoft.com/office/drawing/2014/main" id="{D8C89DF5-F013-4C54-B9AD-2E158706C2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105" name="Freeform: Shape 104">
              <a:extLst>
                <a:ext uri="{FF2B5EF4-FFF2-40B4-BE49-F238E27FC236}">
                  <a16:creationId xmlns:a16="http://schemas.microsoft.com/office/drawing/2014/main" id="{9ED89947-A3CF-4B11-8DE7-5D07A57CB9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106" name="Freeform: Shape 105">
              <a:extLst>
                <a:ext uri="{FF2B5EF4-FFF2-40B4-BE49-F238E27FC236}">
                  <a16:creationId xmlns:a16="http://schemas.microsoft.com/office/drawing/2014/main" id="{D3E24021-DB80-451B-96A6-0D21AC0C84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107" name="Freeform: Shape 106">
              <a:extLst>
                <a:ext uri="{FF2B5EF4-FFF2-40B4-BE49-F238E27FC236}">
                  <a16:creationId xmlns:a16="http://schemas.microsoft.com/office/drawing/2014/main" id="{2BDA2B48-4CD9-45C3-8F12-212553367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109" name="Bottom Right">
            <a:extLst>
              <a:ext uri="{FF2B5EF4-FFF2-40B4-BE49-F238E27FC236}">
                <a16:creationId xmlns:a16="http://schemas.microsoft.com/office/drawing/2014/main" id="{F0A218EB-ECC2-4D0D-9EDC-F5CB062CAD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110" name="Freeform: Shape 109">
              <a:extLst>
                <a:ext uri="{FF2B5EF4-FFF2-40B4-BE49-F238E27FC236}">
                  <a16:creationId xmlns:a16="http://schemas.microsoft.com/office/drawing/2014/main" id="{E419D1C3-874F-4BF6-A356-1EA4A20D49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11" name="Graphic 157">
              <a:extLst>
                <a:ext uri="{FF2B5EF4-FFF2-40B4-BE49-F238E27FC236}">
                  <a16:creationId xmlns:a16="http://schemas.microsoft.com/office/drawing/2014/main" id="{4AC4AE33-203A-4A93-8263-6CC6BB608FD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113" name="Freeform: Shape 112">
                <a:extLst>
                  <a:ext uri="{FF2B5EF4-FFF2-40B4-BE49-F238E27FC236}">
                    <a16:creationId xmlns:a16="http://schemas.microsoft.com/office/drawing/2014/main" id="{1F15373C-6DCA-4058-94CC-6476950E5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4" name="Freeform: Shape 113">
                <a:extLst>
                  <a:ext uri="{FF2B5EF4-FFF2-40B4-BE49-F238E27FC236}">
                    <a16:creationId xmlns:a16="http://schemas.microsoft.com/office/drawing/2014/main" id="{961BE5B1-15E0-484D-8B21-F6BA455B2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5" name="Freeform: Shape 114">
                <a:extLst>
                  <a:ext uri="{FF2B5EF4-FFF2-40B4-BE49-F238E27FC236}">
                    <a16:creationId xmlns:a16="http://schemas.microsoft.com/office/drawing/2014/main" id="{81167C23-6882-4551-BF77-DF537E736E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6" name="Freeform: Shape 115">
                <a:extLst>
                  <a:ext uri="{FF2B5EF4-FFF2-40B4-BE49-F238E27FC236}">
                    <a16:creationId xmlns:a16="http://schemas.microsoft.com/office/drawing/2014/main" id="{50749460-4B9F-4DE4-9931-7B5831D68F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7" name="Freeform: Shape 116">
                <a:extLst>
                  <a:ext uri="{FF2B5EF4-FFF2-40B4-BE49-F238E27FC236}">
                    <a16:creationId xmlns:a16="http://schemas.microsoft.com/office/drawing/2014/main" id="{A567746C-E54C-4865-ACF1-CD31DD1D8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8" name="Freeform: Shape 117">
                <a:extLst>
                  <a:ext uri="{FF2B5EF4-FFF2-40B4-BE49-F238E27FC236}">
                    <a16:creationId xmlns:a16="http://schemas.microsoft.com/office/drawing/2014/main" id="{9E7B0826-2FBE-4B23-B784-BB7CDA8B3A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9" name="Freeform: Shape 118">
                <a:extLst>
                  <a:ext uri="{FF2B5EF4-FFF2-40B4-BE49-F238E27FC236}">
                    <a16:creationId xmlns:a16="http://schemas.microsoft.com/office/drawing/2014/main" id="{FDF54EDF-BA0A-440F-B20A-2A76BFE15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112" name="Freeform: Shape 111">
              <a:extLst>
                <a:ext uri="{FF2B5EF4-FFF2-40B4-BE49-F238E27FC236}">
                  <a16:creationId xmlns:a16="http://schemas.microsoft.com/office/drawing/2014/main" id="{A53B2ADC-F80C-403E-B1CA-BCFED2CE5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17" name="Picture 2" descr="Hướng dẫn cách tạo css background color gradient đầy ấn tượng cho website">
            <a:extLst>
              <a:ext uri="{FF2B5EF4-FFF2-40B4-BE49-F238E27FC236}">
                <a16:creationId xmlns:a16="http://schemas.microsoft.com/office/drawing/2014/main" id="{29224858-9D81-3876-2476-296A4A704B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84" y="-38554"/>
            <a:ext cx="12261284" cy="68969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EEF86AA-71E0-6BC8-9B9B-E882A8C0C5A3}"/>
              </a:ext>
            </a:extLst>
          </p:cNvPr>
          <p:cNvSpPr>
            <a:spLocks noGrp="1"/>
          </p:cNvSpPr>
          <p:nvPr>
            <p:ph type="title"/>
          </p:nvPr>
        </p:nvSpPr>
        <p:spPr>
          <a:xfrm>
            <a:off x="771543" y="581511"/>
            <a:ext cx="4212018" cy="1471193"/>
          </a:xfrm>
        </p:spPr>
        <p:txBody>
          <a:bodyPr vert="horz" lIns="91440" tIns="45720" rIns="91440" bIns="45720" rtlCol="0" anchor="ctr">
            <a:normAutofit/>
          </a:bodyPr>
          <a:lstStyle/>
          <a:p>
            <a:r>
              <a:rPr lang="es-PE" sz="4800" kern="1200" dirty="0">
                <a:solidFill>
                  <a:schemeClr val="tx2"/>
                </a:solidFill>
                <a:latin typeface="Aptos" panose="020B0004020202020204" pitchFamily="34" charset="0"/>
              </a:rPr>
              <a:t>Seguridad</a:t>
            </a:r>
            <a:endParaRPr lang="es-PE" kern="1200" dirty="0">
              <a:solidFill>
                <a:schemeClr val="tx2"/>
              </a:solidFill>
              <a:latin typeface="Aptos" panose="020B0004020202020204" pitchFamily="34" charset="0"/>
            </a:endParaRPr>
          </a:p>
        </p:txBody>
      </p:sp>
      <p:grpSp>
        <p:nvGrpSpPr>
          <p:cNvPr id="6" name="Grupo 5">
            <a:extLst>
              <a:ext uri="{FF2B5EF4-FFF2-40B4-BE49-F238E27FC236}">
                <a16:creationId xmlns:a16="http://schemas.microsoft.com/office/drawing/2014/main" id="{3CD2D46E-522E-75EC-D255-68E1EF7252AD}"/>
              </a:ext>
            </a:extLst>
          </p:cNvPr>
          <p:cNvGrpSpPr/>
          <p:nvPr/>
        </p:nvGrpSpPr>
        <p:grpSpPr>
          <a:xfrm>
            <a:off x="679643" y="2660153"/>
            <a:ext cx="5217035" cy="1635411"/>
            <a:chOff x="2760317" y="3218155"/>
            <a:chExt cx="5217035" cy="1635411"/>
          </a:xfrm>
        </p:grpSpPr>
        <p:sp>
          <p:nvSpPr>
            <p:cNvPr id="7" name="Rectángulo: esquinas redondeadas 6">
              <a:extLst>
                <a:ext uri="{FF2B5EF4-FFF2-40B4-BE49-F238E27FC236}">
                  <a16:creationId xmlns:a16="http://schemas.microsoft.com/office/drawing/2014/main" id="{559E8BEF-B824-20B5-8183-4E94C0A6AA3C}"/>
                </a:ext>
              </a:extLst>
            </p:cNvPr>
            <p:cNvSpPr/>
            <p:nvPr/>
          </p:nvSpPr>
          <p:spPr>
            <a:xfrm>
              <a:off x="2760317" y="3218155"/>
              <a:ext cx="5217035" cy="1400276"/>
            </a:xfrm>
            <a:prstGeom prst="round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8" name="CuadroTexto 7">
              <a:extLst>
                <a:ext uri="{FF2B5EF4-FFF2-40B4-BE49-F238E27FC236}">
                  <a16:creationId xmlns:a16="http://schemas.microsoft.com/office/drawing/2014/main" id="{80DC065E-836F-7776-61EE-2C4EEFC9A291}"/>
                </a:ext>
              </a:extLst>
            </p:cNvPr>
            <p:cNvSpPr txBox="1"/>
            <p:nvPr/>
          </p:nvSpPr>
          <p:spPr>
            <a:xfrm>
              <a:off x="4038584" y="3376238"/>
              <a:ext cx="3822955" cy="1477328"/>
            </a:xfrm>
            <a:prstGeom prst="rect">
              <a:avLst/>
            </a:prstGeom>
            <a:noFill/>
          </p:spPr>
          <p:txBody>
            <a:bodyPr wrap="square" rtlCol="0">
              <a:spAutoFit/>
            </a:bodyPr>
            <a:lstStyle/>
            <a:p>
              <a:r>
                <a:rPr lang="es-PE" noProof="0" dirty="0"/>
                <a:t>El Sistema de Reserva de Espacios utiliza cifrado de extremo a extremo para proteger la información del usuario.</a:t>
              </a:r>
            </a:p>
            <a:p>
              <a:endParaRPr lang="es-PE" dirty="0"/>
            </a:p>
          </p:txBody>
        </p:sp>
        <p:pic>
          <p:nvPicPr>
            <p:cNvPr id="9" name="Imagen 8">
              <a:extLst>
                <a:ext uri="{FF2B5EF4-FFF2-40B4-BE49-F238E27FC236}">
                  <a16:creationId xmlns:a16="http://schemas.microsoft.com/office/drawing/2014/main" id="{39A991D6-70A0-7101-B819-C0584F8B3FF2}"/>
                </a:ext>
              </a:extLst>
            </p:cNvPr>
            <p:cNvPicPr>
              <a:picLocks noChangeAspect="1"/>
            </p:cNvPicPr>
            <p:nvPr/>
          </p:nvPicPr>
          <p:blipFill>
            <a:blip r:embed="rId4"/>
            <a:stretch>
              <a:fillRect/>
            </a:stretch>
          </p:blipFill>
          <p:spPr>
            <a:xfrm>
              <a:off x="3019906" y="3527969"/>
              <a:ext cx="775504" cy="775504"/>
            </a:xfrm>
            <a:prstGeom prst="rect">
              <a:avLst/>
            </a:prstGeom>
          </p:spPr>
        </p:pic>
      </p:grpSp>
      <p:grpSp>
        <p:nvGrpSpPr>
          <p:cNvPr id="10" name="Grupo 9">
            <a:extLst>
              <a:ext uri="{FF2B5EF4-FFF2-40B4-BE49-F238E27FC236}">
                <a16:creationId xmlns:a16="http://schemas.microsoft.com/office/drawing/2014/main" id="{C95306E9-4EF9-11F9-E3C6-ED2C6E771581}"/>
              </a:ext>
            </a:extLst>
          </p:cNvPr>
          <p:cNvGrpSpPr/>
          <p:nvPr/>
        </p:nvGrpSpPr>
        <p:grpSpPr>
          <a:xfrm>
            <a:off x="679643" y="4408847"/>
            <a:ext cx="5217035" cy="1420820"/>
            <a:chOff x="4905597" y="5025315"/>
            <a:chExt cx="5217035" cy="1420820"/>
          </a:xfrm>
        </p:grpSpPr>
        <p:sp>
          <p:nvSpPr>
            <p:cNvPr id="11" name="Rectángulo: esquinas redondeadas 10">
              <a:extLst>
                <a:ext uri="{FF2B5EF4-FFF2-40B4-BE49-F238E27FC236}">
                  <a16:creationId xmlns:a16="http://schemas.microsoft.com/office/drawing/2014/main" id="{3DE3605C-1268-A201-E937-DD10749D9C33}"/>
                </a:ext>
              </a:extLst>
            </p:cNvPr>
            <p:cNvSpPr/>
            <p:nvPr/>
          </p:nvSpPr>
          <p:spPr>
            <a:xfrm>
              <a:off x="4905597" y="5025315"/>
              <a:ext cx="5217035" cy="142082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dirty="0"/>
            </a:p>
          </p:txBody>
        </p:sp>
        <p:grpSp>
          <p:nvGrpSpPr>
            <p:cNvPr id="12" name="Grupo 11">
              <a:extLst>
                <a:ext uri="{FF2B5EF4-FFF2-40B4-BE49-F238E27FC236}">
                  <a16:creationId xmlns:a16="http://schemas.microsoft.com/office/drawing/2014/main" id="{C98F33DA-C125-6CB0-7944-2D6E419D5EC1}"/>
                </a:ext>
              </a:extLst>
            </p:cNvPr>
            <p:cNvGrpSpPr/>
            <p:nvPr/>
          </p:nvGrpSpPr>
          <p:grpSpPr>
            <a:xfrm>
              <a:off x="5203891" y="5340801"/>
              <a:ext cx="4758165" cy="947633"/>
              <a:chOff x="3312951" y="5310580"/>
              <a:chExt cx="4758165" cy="947633"/>
            </a:xfrm>
          </p:grpSpPr>
          <p:sp>
            <p:nvSpPr>
              <p:cNvPr id="13" name="CuadroTexto 12">
                <a:extLst>
                  <a:ext uri="{FF2B5EF4-FFF2-40B4-BE49-F238E27FC236}">
                    <a16:creationId xmlns:a16="http://schemas.microsoft.com/office/drawing/2014/main" id="{BC950DAD-7383-54F8-ABBB-4305EEA39F20}"/>
                  </a:ext>
                </a:extLst>
              </p:cNvPr>
              <p:cNvSpPr txBox="1"/>
              <p:nvPr/>
            </p:nvSpPr>
            <p:spPr>
              <a:xfrm>
                <a:off x="4269439" y="5334883"/>
                <a:ext cx="3801677" cy="923330"/>
              </a:xfrm>
              <a:prstGeom prst="rect">
                <a:avLst/>
              </a:prstGeom>
              <a:noFill/>
            </p:spPr>
            <p:txBody>
              <a:bodyPr wrap="square" rtlCol="0">
                <a:spAutoFit/>
              </a:bodyPr>
              <a:lstStyle/>
              <a:p>
                <a:pPr lvl="0">
                  <a:lnSpc>
                    <a:spcPct val="100000"/>
                  </a:lnSpc>
                </a:pPr>
                <a:r>
                  <a:rPr lang="es-ES" dirty="0"/>
                  <a:t>Los empleados deben autenticarse para acceder al sistema y realizar reservas.</a:t>
                </a:r>
              </a:p>
            </p:txBody>
          </p:sp>
          <p:pic>
            <p:nvPicPr>
              <p:cNvPr id="14" name="Imagen 13">
                <a:extLst>
                  <a:ext uri="{FF2B5EF4-FFF2-40B4-BE49-F238E27FC236}">
                    <a16:creationId xmlns:a16="http://schemas.microsoft.com/office/drawing/2014/main" id="{37724F94-4647-E8B5-379E-23063E211B78}"/>
                  </a:ext>
                </a:extLst>
              </p:cNvPr>
              <p:cNvPicPr>
                <a:picLocks noChangeAspect="1"/>
              </p:cNvPicPr>
              <p:nvPr/>
            </p:nvPicPr>
            <p:blipFill>
              <a:blip r:embed="rId5"/>
              <a:stretch>
                <a:fillRect/>
              </a:stretch>
            </p:blipFill>
            <p:spPr>
              <a:xfrm>
                <a:off x="3312951" y="5310580"/>
                <a:ext cx="775504" cy="775504"/>
              </a:xfrm>
              <a:prstGeom prst="rect">
                <a:avLst/>
              </a:prstGeom>
            </p:spPr>
          </p:pic>
        </p:grpSp>
      </p:grpSp>
      <p:pic>
        <p:nvPicPr>
          <p:cNvPr id="1028" name="Picture 4" descr="Cyber Security PNGs for Free Download">
            <a:extLst>
              <a:ext uri="{FF2B5EF4-FFF2-40B4-BE49-F238E27FC236}">
                <a16:creationId xmlns:a16="http://schemas.microsoft.com/office/drawing/2014/main" id="{34DD8C9A-0855-3F91-DC06-7E895E2D147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86466" y="2294388"/>
            <a:ext cx="5617128" cy="35219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9840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1" name="Rectangle 170">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72" name="Freeform: Shape 171">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73" name="Freeform: Shape 172">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74" name="Freeform: Shape 173">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75"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76" name="Freeform: Shape 175">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77" name="Freeform: Shape 176">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78" name="Freeform: Shape 177">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79" name="Freeform: Shape 178">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80" name="Freeform: Shape 179">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81" name="Freeform: Shape 180">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2" name="Freeform: Shape 181">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83"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184" name="Freeform: Shape 183">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185" name="Freeform: Shape 184">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86" name="Freeform: Shape 185">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187" name="Freeform: Shape 186">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88" name="Freeform: Shape 187">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89" name="Freeform: Shape 188">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90" name="Freeform: Shape 189">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191" name="Rectangle 190">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92" name="Rectangle 191">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93" name="Top Left">
            <a:extLst>
              <a:ext uri="{FF2B5EF4-FFF2-40B4-BE49-F238E27FC236}">
                <a16:creationId xmlns:a16="http://schemas.microsoft.com/office/drawing/2014/main" id="{DC655204-C06A-4A55-9BB4-C79C4AF9D6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50" name="Freeform: Shape 149">
              <a:extLst>
                <a:ext uri="{FF2B5EF4-FFF2-40B4-BE49-F238E27FC236}">
                  <a16:creationId xmlns:a16="http://schemas.microsoft.com/office/drawing/2014/main" id="{F83BC876-5C0C-438A-8928-B1EC2E1E4D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94" name="Freeform: Shape 193">
              <a:extLst>
                <a:ext uri="{FF2B5EF4-FFF2-40B4-BE49-F238E27FC236}">
                  <a16:creationId xmlns:a16="http://schemas.microsoft.com/office/drawing/2014/main" id="{B9B3EEC1-86B7-4DB1-AB38-E2D7493927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95" name="Freeform: Shape 194">
              <a:extLst>
                <a:ext uri="{FF2B5EF4-FFF2-40B4-BE49-F238E27FC236}">
                  <a16:creationId xmlns:a16="http://schemas.microsoft.com/office/drawing/2014/main" id="{BEB2CD0B-3D3E-4CF3-92F5-7AE77C22C9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196" name="Freeform: Shape 195">
              <a:extLst>
                <a:ext uri="{FF2B5EF4-FFF2-40B4-BE49-F238E27FC236}">
                  <a16:creationId xmlns:a16="http://schemas.microsoft.com/office/drawing/2014/main" id="{01561934-15F2-4620-A65F-28EB73CD7D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197" name="Freeform: Shape 196">
              <a:extLst>
                <a:ext uri="{FF2B5EF4-FFF2-40B4-BE49-F238E27FC236}">
                  <a16:creationId xmlns:a16="http://schemas.microsoft.com/office/drawing/2014/main" id="{DB9278E2-D464-4DE2-B229-D3D02ED2B1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198" name="Freeform: Shape 197">
              <a:extLst>
                <a:ext uri="{FF2B5EF4-FFF2-40B4-BE49-F238E27FC236}">
                  <a16:creationId xmlns:a16="http://schemas.microsoft.com/office/drawing/2014/main" id="{67AA3CE0-412D-4C03-9203-878479E0A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199" name="Freeform: Shape 198">
              <a:extLst>
                <a:ext uri="{FF2B5EF4-FFF2-40B4-BE49-F238E27FC236}">
                  <a16:creationId xmlns:a16="http://schemas.microsoft.com/office/drawing/2014/main" id="{85785346-E446-47E2-B3DD-C1C561E68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200" name="Freeform: Shape 199">
              <a:extLst>
                <a:ext uri="{FF2B5EF4-FFF2-40B4-BE49-F238E27FC236}">
                  <a16:creationId xmlns:a16="http://schemas.microsoft.com/office/drawing/2014/main" id="{0F6388E0-BD20-4901-B128-88D3D56A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159" name="Bottom Right">
            <a:extLst>
              <a:ext uri="{FF2B5EF4-FFF2-40B4-BE49-F238E27FC236}">
                <a16:creationId xmlns:a16="http://schemas.microsoft.com/office/drawing/2014/main" id="{4C476EAB-383B-48F9-B661-B049EB50AE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201" name="Freeform: Shape 200">
              <a:extLst>
                <a:ext uri="{FF2B5EF4-FFF2-40B4-BE49-F238E27FC236}">
                  <a16:creationId xmlns:a16="http://schemas.microsoft.com/office/drawing/2014/main" id="{3045FFB7-76A2-4C6F-A15F-23BF1597C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61" name="Graphic 157">
              <a:extLst>
                <a:ext uri="{FF2B5EF4-FFF2-40B4-BE49-F238E27FC236}">
                  <a16:creationId xmlns:a16="http://schemas.microsoft.com/office/drawing/2014/main" id="{F4E5EB5B-D417-4B20-9CBE-F3DCCA5F3D0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202" name="Freeform: Shape 201">
                <a:extLst>
                  <a:ext uri="{FF2B5EF4-FFF2-40B4-BE49-F238E27FC236}">
                    <a16:creationId xmlns:a16="http://schemas.microsoft.com/office/drawing/2014/main" id="{56643958-DAAD-4611-BCC7-9BDB5917C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203" name="Freeform: Shape 202">
                <a:extLst>
                  <a:ext uri="{FF2B5EF4-FFF2-40B4-BE49-F238E27FC236}">
                    <a16:creationId xmlns:a16="http://schemas.microsoft.com/office/drawing/2014/main" id="{263D00C7-B9D3-4681-8C55-F137CBD36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04" name="Freeform: Shape 203">
                <a:extLst>
                  <a:ext uri="{FF2B5EF4-FFF2-40B4-BE49-F238E27FC236}">
                    <a16:creationId xmlns:a16="http://schemas.microsoft.com/office/drawing/2014/main" id="{0539B678-9BB9-4639-B9A4-4511639BB4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05" name="Freeform: Shape 204">
                <a:extLst>
                  <a:ext uri="{FF2B5EF4-FFF2-40B4-BE49-F238E27FC236}">
                    <a16:creationId xmlns:a16="http://schemas.microsoft.com/office/drawing/2014/main" id="{C14F8CDF-D0D2-43AD-A7AB-0871C24A6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06" name="Freeform: Shape 205">
                <a:extLst>
                  <a:ext uri="{FF2B5EF4-FFF2-40B4-BE49-F238E27FC236}">
                    <a16:creationId xmlns:a16="http://schemas.microsoft.com/office/drawing/2014/main" id="{25D54C27-D98D-4E8C-87BD-E0ECAB3BA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07" name="Freeform: Shape 206">
                <a:extLst>
                  <a:ext uri="{FF2B5EF4-FFF2-40B4-BE49-F238E27FC236}">
                    <a16:creationId xmlns:a16="http://schemas.microsoft.com/office/drawing/2014/main" id="{CA10EDED-B646-4197-BF0C-C4A83018BA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08" name="Freeform: Shape 207">
                <a:extLst>
                  <a:ext uri="{FF2B5EF4-FFF2-40B4-BE49-F238E27FC236}">
                    <a16:creationId xmlns:a16="http://schemas.microsoft.com/office/drawing/2014/main" id="{B9B3D029-DC96-4655-89E2-D9387B3D56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209" name="Freeform: Shape 208">
              <a:extLst>
                <a:ext uri="{FF2B5EF4-FFF2-40B4-BE49-F238E27FC236}">
                  <a16:creationId xmlns:a16="http://schemas.microsoft.com/office/drawing/2014/main" id="{EF12D98D-E6A5-437D-830E-C5C0E7ACE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7" name="Picture 2" descr="Hướng dẫn cách tạo css background color gradient đầy ấn tượng cho website">
            <a:extLst>
              <a:ext uri="{FF2B5EF4-FFF2-40B4-BE49-F238E27FC236}">
                <a16:creationId xmlns:a16="http://schemas.microsoft.com/office/drawing/2014/main" id="{F5DF1784-8921-D495-C774-B2599C28EC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25" y="-3087"/>
            <a:ext cx="12261284" cy="68969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958AE00-23C9-5323-5B96-681DED3ACBC3}"/>
              </a:ext>
            </a:extLst>
          </p:cNvPr>
          <p:cNvSpPr>
            <a:spLocks noGrp="1"/>
          </p:cNvSpPr>
          <p:nvPr>
            <p:ph type="title"/>
          </p:nvPr>
        </p:nvSpPr>
        <p:spPr>
          <a:xfrm>
            <a:off x="665259" y="419130"/>
            <a:ext cx="2753861" cy="852786"/>
          </a:xfrm>
        </p:spPr>
        <p:txBody>
          <a:bodyPr vert="horz" lIns="91440" tIns="45720" rIns="91440" bIns="45720" rtlCol="0" anchor="ctr">
            <a:normAutofit/>
          </a:bodyPr>
          <a:lstStyle/>
          <a:p>
            <a:r>
              <a:rPr lang="en-US" kern="1200" dirty="0" err="1">
                <a:solidFill>
                  <a:schemeClr val="tx2"/>
                </a:solidFill>
                <a:latin typeface="Aptos" panose="020B0004020202020204" pitchFamily="34" charset="0"/>
              </a:rPr>
              <a:t>Beneficios</a:t>
            </a:r>
            <a:endParaRPr lang="en-US" kern="1200" dirty="0">
              <a:solidFill>
                <a:schemeClr val="tx2"/>
              </a:solidFill>
              <a:latin typeface="Aptos" panose="020B0004020202020204" pitchFamily="34" charset="0"/>
            </a:endParaRPr>
          </a:p>
        </p:txBody>
      </p:sp>
      <p:sp>
        <p:nvSpPr>
          <p:cNvPr id="4" name="Content Placeholder 3">
            <a:extLst>
              <a:ext uri="{FF2B5EF4-FFF2-40B4-BE49-F238E27FC236}">
                <a16:creationId xmlns:a16="http://schemas.microsoft.com/office/drawing/2014/main" id="{EEE065BA-D2AE-6779-8270-B3143E584049}"/>
              </a:ext>
            </a:extLst>
          </p:cNvPr>
          <p:cNvSpPr>
            <a:spLocks noGrp="1"/>
          </p:cNvSpPr>
          <p:nvPr>
            <p:ph sz="half" idx="2"/>
          </p:nvPr>
        </p:nvSpPr>
        <p:spPr>
          <a:xfrm>
            <a:off x="466945" y="2358434"/>
            <a:ext cx="4989558" cy="3898891"/>
          </a:xfrm>
        </p:spPr>
        <p:txBody>
          <a:bodyPr vert="horz" lIns="91440" tIns="45720" rIns="91440" bIns="45720" rtlCol="0">
            <a:noAutofit/>
          </a:bodyPr>
          <a:lstStyle/>
          <a:p>
            <a:r>
              <a:rPr lang="es-PE" sz="2400" dirty="0">
                <a:latin typeface="Aptos" panose="020B0004020202020204" pitchFamily="34" charset="0"/>
              </a:rPr>
              <a:t>Optimización del uso de espacios y del tiempo en la oficina.</a:t>
            </a:r>
          </a:p>
          <a:p>
            <a:r>
              <a:rPr lang="es-PE" sz="2400" dirty="0">
                <a:latin typeface="Aptos" panose="020B0004020202020204" pitchFamily="34" charset="0"/>
              </a:rPr>
              <a:t>Facilita la programación de reuniones y colaboraciones.</a:t>
            </a:r>
          </a:p>
          <a:p>
            <a:r>
              <a:rPr lang="es-PE" sz="2400" dirty="0">
                <a:latin typeface="Aptos" panose="020B0004020202020204" pitchFamily="34" charset="0"/>
              </a:rPr>
              <a:t>Mejora la transparencia sobre el uso de los espacios en la oficina.</a:t>
            </a:r>
          </a:p>
        </p:txBody>
      </p:sp>
      <p:pic>
        <p:nvPicPr>
          <p:cNvPr id="2050" name="Picture 2" descr="dos hombres riendo blanco sentados en sillas">
            <a:extLst>
              <a:ext uri="{FF2B5EF4-FFF2-40B4-BE49-F238E27FC236}">
                <a16:creationId xmlns:a16="http://schemas.microsoft.com/office/drawing/2014/main" id="{305CDE89-B7B8-F02A-277D-C457CF6247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6750" y="2005860"/>
            <a:ext cx="5789171" cy="3859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6887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0" name="Rectangle 139">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42" name="Freeform: Shape 141">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44" name="Freeform: Shape 143">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46" name="Freeform: Shape 145">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48"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49" name="Freeform: Shape 148">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0" name="Freeform: Shape 149">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1" name="Freeform: Shape 150">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2" name="Freeform: Shape 151">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3" name="Freeform: Shape 152">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54" name="Freeform: Shape 153">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55" name="Freeform: Shape 154">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57"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158" name="Freeform: Shape 157">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9" name="Freeform: Shape 158">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0" name="Freeform: Shape 159">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1" name="Freeform: Shape 160">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2" name="Freeform: Shape 161">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3" name="Freeform: Shape 162">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4" name="Freeform: Shape 163">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166" name="Rectangle 165">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8" name="Rectangle 167">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70" name="Top left">
            <a:extLst>
              <a:ext uri="{FF2B5EF4-FFF2-40B4-BE49-F238E27FC236}">
                <a16:creationId xmlns:a16="http://schemas.microsoft.com/office/drawing/2014/main" id="{E4A71F22-0E43-4930-8185-0D8C173634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71" name="Freeform: Shape 170">
              <a:extLst>
                <a:ext uri="{FF2B5EF4-FFF2-40B4-BE49-F238E27FC236}">
                  <a16:creationId xmlns:a16="http://schemas.microsoft.com/office/drawing/2014/main" id="{E337B2BE-9368-41E7-B9D3-4F1F971F94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72" name="Freeform: Shape 171">
              <a:extLst>
                <a:ext uri="{FF2B5EF4-FFF2-40B4-BE49-F238E27FC236}">
                  <a16:creationId xmlns:a16="http://schemas.microsoft.com/office/drawing/2014/main" id="{C7EDF3EA-3138-4266-8511-D57CECF0A1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73" name="Freeform: Shape 172">
              <a:extLst>
                <a:ext uri="{FF2B5EF4-FFF2-40B4-BE49-F238E27FC236}">
                  <a16:creationId xmlns:a16="http://schemas.microsoft.com/office/drawing/2014/main" id="{EA12DCF8-5403-4AA2-818F-2DF853DC1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174" name="Freeform: Shape 173">
              <a:extLst>
                <a:ext uri="{FF2B5EF4-FFF2-40B4-BE49-F238E27FC236}">
                  <a16:creationId xmlns:a16="http://schemas.microsoft.com/office/drawing/2014/main" id="{AD89B414-72F6-4409-A12B-4F23F1CE0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175" name="Freeform: Shape 174">
              <a:extLst>
                <a:ext uri="{FF2B5EF4-FFF2-40B4-BE49-F238E27FC236}">
                  <a16:creationId xmlns:a16="http://schemas.microsoft.com/office/drawing/2014/main" id="{214BA161-43C1-4B9D-A341-694B88127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176" name="Freeform: Shape 175">
              <a:extLst>
                <a:ext uri="{FF2B5EF4-FFF2-40B4-BE49-F238E27FC236}">
                  <a16:creationId xmlns:a16="http://schemas.microsoft.com/office/drawing/2014/main" id="{B211E8CC-9B3E-4E58-821A-069B7C109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177" name="Freeform: Shape 176">
              <a:extLst>
                <a:ext uri="{FF2B5EF4-FFF2-40B4-BE49-F238E27FC236}">
                  <a16:creationId xmlns:a16="http://schemas.microsoft.com/office/drawing/2014/main" id="{B29FA542-0294-4239-B976-E5D20656CA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178" name="Freeform: Shape 177">
              <a:extLst>
                <a:ext uri="{FF2B5EF4-FFF2-40B4-BE49-F238E27FC236}">
                  <a16:creationId xmlns:a16="http://schemas.microsoft.com/office/drawing/2014/main" id="{EA9045A3-208C-4023-9F44-D62234135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180" name="Cross">
            <a:extLst>
              <a:ext uri="{FF2B5EF4-FFF2-40B4-BE49-F238E27FC236}">
                <a16:creationId xmlns:a16="http://schemas.microsoft.com/office/drawing/2014/main" id="{1EDF0462-C0C2-4E84-A7EA-8EE60CEFF6D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45264" y="149792"/>
            <a:ext cx="118872" cy="118872"/>
            <a:chOff x="1175347" y="3733800"/>
            <a:chExt cx="118872" cy="118872"/>
          </a:xfrm>
        </p:grpSpPr>
        <p:cxnSp>
          <p:nvCxnSpPr>
            <p:cNvPr id="181" name="Straight Connector 180">
              <a:extLst>
                <a:ext uri="{FF2B5EF4-FFF2-40B4-BE49-F238E27FC236}">
                  <a16:creationId xmlns:a16="http://schemas.microsoft.com/office/drawing/2014/main" id="{DD5894EA-1641-49CE-AE6E-B9522736A0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182" name="Straight Connector 181">
              <a:extLst>
                <a:ext uri="{FF2B5EF4-FFF2-40B4-BE49-F238E27FC236}">
                  <a16:creationId xmlns:a16="http://schemas.microsoft.com/office/drawing/2014/main" id="{8C6415EB-8C9A-4F1B-A459-64B94A8651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grpSp>
        <p:nvGrpSpPr>
          <p:cNvPr id="184" name="Bottom Right">
            <a:extLst>
              <a:ext uri="{FF2B5EF4-FFF2-40B4-BE49-F238E27FC236}">
                <a16:creationId xmlns:a16="http://schemas.microsoft.com/office/drawing/2014/main" id="{B798A610-8506-4BC1-8108-8E1A31CAB8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185" name="Freeform: Shape 184">
              <a:extLst>
                <a:ext uri="{FF2B5EF4-FFF2-40B4-BE49-F238E27FC236}">
                  <a16:creationId xmlns:a16="http://schemas.microsoft.com/office/drawing/2014/main" id="{5C72D714-A610-482A-B26E-C679E9535D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86" name="Graphic 157">
              <a:extLst>
                <a:ext uri="{FF2B5EF4-FFF2-40B4-BE49-F238E27FC236}">
                  <a16:creationId xmlns:a16="http://schemas.microsoft.com/office/drawing/2014/main" id="{D7EF30A6-8E6C-417A-B645-4EC7F0B3824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188" name="Freeform: Shape 187">
                <a:extLst>
                  <a:ext uri="{FF2B5EF4-FFF2-40B4-BE49-F238E27FC236}">
                    <a16:creationId xmlns:a16="http://schemas.microsoft.com/office/drawing/2014/main" id="{17D377E0-C3CC-48DC-B73B-09CEEDE39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9" name="Freeform: Shape 188">
                <a:extLst>
                  <a:ext uri="{FF2B5EF4-FFF2-40B4-BE49-F238E27FC236}">
                    <a16:creationId xmlns:a16="http://schemas.microsoft.com/office/drawing/2014/main" id="{80E2DF20-A9FD-4B82-8673-1091B4C008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90" name="Freeform: Shape 189">
                <a:extLst>
                  <a:ext uri="{FF2B5EF4-FFF2-40B4-BE49-F238E27FC236}">
                    <a16:creationId xmlns:a16="http://schemas.microsoft.com/office/drawing/2014/main" id="{2425BAEB-7B00-4394-8302-CF2DEA7440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191" name="Freeform: Shape 190">
                <a:extLst>
                  <a:ext uri="{FF2B5EF4-FFF2-40B4-BE49-F238E27FC236}">
                    <a16:creationId xmlns:a16="http://schemas.microsoft.com/office/drawing/2014/main" id="{4917EE8E-E8BC-42F3-BEE3-2F84E8F64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92" name="Freeform: Shape 191">
                <a:extLst>
                  <a:ext uri="{FF2B5EF4-FFF2-40B4-BE49-F238E27FC236}">
                    <a16:creationId xmlns:a16="http://schemas.microsoft.com/office/drawing/2014/main" id="{B8647303-59FF-4A2B-8D6D-FB229E659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93" name="Freeform: Shape 192">
                <a:extLst>
                  <a:ext uri="{FF2B5EF4-FFF2-40B4-BE49-F238E27FC236}">
                    <a16:creationId xmlns:a16="http://schemas.microsoft.com/office/drawing/2014/main" id="{7BD597AB-C6D9-437D-BBFE-8007D4ED0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94" name="Freeform: Shape 193">
                <a:extLst>
                  <a:ext uri="{FF2B5EF4-FFF2-40B4-BE49-F238E27FC236}">
                    <a16:creationId xmlns:a16="http://schemas.microsoft.com/office/drawing/2014/main" id="{4FA09AC9-DA2A-4216-BBFD-96E701FB8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187" name="Freeform: Shape 186">
              <a:extLst>
                <a:ext uri="{FF2B5EF4-FFF2-40B4-BE49-F238E27FC236}">
                  <a16:creationId xmlns:a16="http://schemas.microsoft.com/office/drawing/2014/main" id="{A8AD4A98-C6D7-49C8-A31E-29C6DB7C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3" name="Picture 2" descr="Hướng dẫn cách tạo css background color gradient đầy ấn tượng cho website">
            <a:extLst>
              <a:ext uri="{FF2B5EF4-FFF2-40B4-BE49-F238E27FC236}">
                <a16:creationId xmlns:a16="http://schemas.microsoft.com/office/drawing/2014/main" id="{23EF6CE5-63D4-A031-D507-FD77CF93BD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66" y="-55913"/>
            <a:ext cx="12261284" cy="68969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6EE7534-AA25-0F91-5130-E158E45F468A}"/>
              </a:ext>
            </a:extLst>
          </p:cNvPr>
          <p:cNvSpPr>
            <a:spLocks noGrp="1"/>
          </p:cNvSpPr>
          <p:nvPr>
            <p:ph type="title"/>
          </p:nvPr>
        </p:nvSpPr>
        <p:spPr>
          <a:xfrm>
            <a:off x="996275" y="163350"/>
            <a:ext cx="5996619" cy="2065889"/>
          </a:xfrm>
        </p:spPr>
        <p:txBody>
          <a:bodyPr vert="horz" lIns="91440" tIns="45720" rIns="91440" bIns="45720" rtlCol="0" anchor="ctr">
            <a:normAutofit/>
          </a:bodyPr>
          <a:lstStyle/>
          <a:p>
            <a:r>
              <a:rPr lang="en-US" sz="5400" kern="1200" dirty="0">
                <a:solidFill>
                  <a:schemeClr val="tx2"/>
                </a:solidFill>
                <a:latin typeface="+mj-lt"/>
                <a:ea typeface="+mj-ea"/>
                <a:cs typeface="+mj-cs"/>
              </a:rPr>
              <a:t>¡Gracias!</a:t>
            </a:r>
          </a:p>
        </p:txBody>
      </p:sp>
      <p:pic>
        <p:nvPicPr>
          <p:cNvPr id="7" name="Content Placeholder 6">
            <a:extLst>
              <a:ext uri="{FF2B5EF4-FFF2-40B4-BE49-F238E27FC236}">
                <a16:creationId xmlns:a16="http://schemas.microsoft.com/office/drawing/2014/main" id="{E53D8F7C-F5E0-61CA-0947-213CFE2AEF2A}"/>
              </a:ext>
            </a:extLst>
          </p:cNvPr>
          <p:cNvPicPr>
            <a:picLocks noGrp="1" noChangeAspect="1"/>
          </p:cNvPicPr>
          <p:nvPr>
            <p:ph idx="1"/>
          </p:nvPr>
        </p:nvPicPr>
        <p:blipFill>
          <a:blip r:embed="rId4">
            <a:extLst>
              <a:ext uri="{96DAC541-7B7A-43D3-8B79-37D633B846F1}">
                <asvg:svgBlip xmlns:asvg="http://schemas.microsoft.com/office/drawing/2016/SVG/main" r:embed="rId5"/>
              </a:ext>
            </a:extLst>
          </a:blip>
          <a:stretch>
            <a:fillRect/>
          </a:stretch>
        </p:blipFill>
        <p:spPr>
          <a:xfrm>
            <a:off x="588777" y="1965279"/>
            <a:ext cx="10515600" cy="3279865"/>
          </a:xfrm>
          <a:prstGeom prst="rect">
            <a:avLst/>
          </a:prstGeom>
        </p:spPr>
      </p:pic>
    </p:spTree>
    <p:extLst>
      <p:ext uri="{BB962C8B-B14F-4D97-AF65-F5344CB8AC3E}">
        <p14:creationId xmlns:p14="http://schemas.microsoft.com/office/powerpoint/2010/main" val="1887530145"/>
      </p:ext>
    </p:extLst>
  </p:cSld>
  <p:clrMapOvr>
    <a:masterClrMapping/>
  </p:clrMapOvr>
</p:sld>
</file>

<file path=ppt/theme/theme1.xml><?xml version="1.0" encoding="utf-8"?>
<a:theme xmlns:a="http://schemas.openxmlformats.org/drawingml/2006/main" name="ExploreVTI">
  <a:themeElements>
    <a:clrScheme name="">
      <a:dk1>
        <a:srgbClr val="3E3E3E"/>
      </a:dk1>
      <a:lt1>
        <a:srgbClr val="FFFFFF"/>
      </a:lt1>
      <a:dk2>
        <a:srgbClr val="212121"/>
      </a:dk2>
      <a:lt2>
        <a:srgbClr val="F5F5F5"/>
      </a:lt2>
      <a:accent1>
        <a:srgbClr val="00BFFF"/>
      </a:accent1>
      <a:accent2>
        <a:srgbClr val="FF6347"/>
      </a:accent2>
      <a:accent3>
        <a:srgbClr val="00CED1"/>
      </a:accent3>
      <a:accent4>
        <a:srgbClr val="FFA500"/>
      </a:accent4>
      <a:accent5>
        <a:srgbClr val="8A2BE2"/>
      </a:accent5>
      <a:accent6>
        <a:srgbClr val="228B22"/>
      </a:accent6>
      <a:hlink>
        <a:srgbClr val="0000FF"/>
      </a:hlink>
      <a:folHlink>
        <a:srgbClr val="800080"/>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TM04033923[[fn=Profundidad]]</Template>
  <TotalTime>283</TotalTime>
  <Words>680</Words>
  <Application>Microsoft Office PowerPoint</Application>
  <PresentationFormat>Panorámica</PresentationFormat>
  <Paragraphs>61</Paragraphs>
  <Slides>9</Slides>
  <Notes>9</Notes>
  <HiddenSlides>0</HiddenSlides>
  <MMClips>1</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9</vt:i4>
      </vt:variant>
    </vt:vector>
  </HeadingPairs>
  <TitlesOfParts>
    <vt:vector size="15" baseType="lpstr">
      <vt:lpstr>Aptos</vt:lpstr>
      <vt:lpstr>Arial</vt:lpstr>
      <vt:lpstr>Avenir Next LT Pro</vt:lpstr>
      <vt:lpstr>AvenirNext LT Pro Medium</vt:lpstr>
      <vt:lpstr>Posterama</vt:lpstr>
      <vt:lpstr>ExploreVTI</vt:lpstr>
      <vt:lpstr>Sistema de Reserva de Espacios</vt:lpstr>
      <vt:lpstr>Gestión de espacios</vt:lpstr>
      <vt:lpstr>Gestión de usuarios</vt:lpstr>
      <vt:lpstr>Gestión de reservas</vt:lpstr>
      <vt:lpstr>Reportes</vt:lpstr>
      <vt:lpstr>Integraciones</vt:lpstr>
      <vt:lpstr>Seguridad</vt:lpstr>
      <vt:lpstr>Beneficios</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Alex Velasquez</dc:creator>
  <cp:lastModifiedBy>Luis Abraham Gutierrez Ñahui</cp:lastModifiedBy>
  <cp:revision>4</cp:revision>
  <dcterms:created xsi:type="dcterms:W3CDTF">2024-08-23T04:44:44Z</dcterms:created>
  <dcterms:modified xsi:type="dcterms:W3CDTF">2024-08-23T18:22:48Z</dcterms:modified>
</cp:coreProperties>
</file>

<file path=docProps/thumbnail.jpeg>
</file>